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852" r:id="rId4"/>
  </p:sldMasterIdLst>
  <p:notesMasterIdLst>
    <p:notesMasterId r:id="rId57"/>
  </p:notesMasterIdLst>
  <p:handoutMasterIdLst>
    <p:handoutMasterId r:id="rId58"/>
  </p:handoutMasterIdLst>
  <p:sldIdLst>
    <p:sldId id="256" r:id="rId5"/>
    <p:sldId id="270" r:id="rId6"/>
    <p:sldId id="273" r:id="rId7"/>
    <p:sldId id="271" r:id="rId8"/>
    <p:sldId id="275" r:id="rId9"/>
    <p:sldId id="264" r:id="rId10"/>
    <p:sldId id="263" r:id="rId11"/>
    <p:sldId id="265" r:id="rId12"/>
    <p:sldId id="269" r:id="rId13"/>
    <p:sldId id="277" r:id="rId14"/>
    <p:sldId id="282" r:id="rId15"/>
    <p:sldId id="276" r:id="rId16"/>
    <p:sldId id="267" r:id="rId17"/>
    <p:sldId id="268" r:id="rId18"/>
    <p:sldId id="283" r:id="rId19"/>
    <p:sldId id="278" r:id="rId20"/>
    <p:sldId id="279" r:id="rId21"/>
    <p:sldId id="284" r:id="rId22"/>
    <p:sldId id="280" r:id="rId23"/>
    <p:sldId id="286" r:id="rId24"/>
    <p:sldId id="281" r:id="rId25"/>
    <p:sldId id="287" r:id="rId26"/>
    <p:sldId id="288" r:id="rId27"/>
    <p:sldId id="310" r:id="rId28"/>
    <p:sldId id="314" r:id="rId29"/>
    <p:sldId id="315" r:id="rId30"/>
    <p:sldId id="316" r:id="rId31"/>
    <p:sldId id="318" r:id="rId32"/>
    <p:sldId id="317" r:id="rId33"/>
    <p:sldId id="319" r:id="rId34"/>
    <p:sldId id="320" r:id="rId35"/>
    <p:sldId id="322" r:id="rId36"/>
    <p:sldId id="289" r:id="rId37"/>
    <p:sldId id="290" r:id="rId38"/>
    <p:sldId id="293" r:id="rId39"/>
    <p:sldId id="297" r:id="rId40"/>
    <p:sldId id="298" r:id="rId41"/>
    <p:sldId id="299" r:id="rId42"/>
    <p:sldId id="300" r:id="rId43"/>
    <p:sldId id="301" r:id="rId44"/>
    <p:sldId id="302" r:id="rId45"/>
    <p:sldId id="292" r:id="rId46"/>
    <p:sldId id="303" r:id="rId47"/>
    <p:sldId id="304" r:id="rId48"/>
    <p:sldId id="305" r:id="rId49"/>
    <p:sldId id="308" r:id="rId50"/>
    <p:sldId id="309" r:id="rId51"/>
    <p:sldId id="311" r:id="rId52"/>
    <p:sldId id="312" r:id="rId53"/>
    <p:sldId id="313" r:id="rId54"/>
    <p:sldId id="321" r:id="rId55"/>
    <p:sldId id="260" r:id="rId5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9DFD"/>
    <a:srgbClr val="A66B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63" autoAdjust="0"/>
    <p:restoredTop sz="94660"/>
  </p:normalViewPr>
  <p:slideViewPr>
    <p:cSldViewPr snapToGrid="0">
      <p:cViewPr varScale="1">
        <p:scale>
          <a:sx n="96" d="100"/>
          <a:sy n="96" d="100"/>
        </p:scale>
        <p:origin x="11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notesMaster" Target="notesMasters/notesMaster1.xml"/><Relationship Id="rId61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C290E50-D3EA-4329-AA5F-AF5A5C575D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112D18-5CEB-46F3-924F-E35464AAA36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35D1AD-E24C-4E82-BC85-28527A42DCE7}" type="datetimeFigureOut">
              <a:rPr lang="en-US" smtClean="0"/>
              <a:t>10/12/2019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8FC0ED-2712-4B69-9F16-123F02DBF54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CBD00C-2269-4424-828A-8D893B5226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B3793-D85E-4082-925C-FAA1A2B272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8639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5EA34-3951-4B6D-8DDD-B157CE00471C}" type="datetimeFigureOut">
              <a:rPr lang="en-US" smtClean="0"/>
              <a:t>10/12/2019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3E965-974B-498D-B360-83DD1F9DEB5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6367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3E965-974B-498D-B360-83DD1F9DEB5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6522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B3E965-974B-498D-B360-83DD1F9DEB55}" type="slidenum">
              <a:rPr lang="en-US" smtClean="0"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6429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9AB3A824-1A51-4B26-AD58-A6D8E14F6C04}" type="datetimeFigureOut">
              <a:rPr lang="en-US" noProof="0" smtClean="0"/>
              <a:t>10/12/2019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51507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smtClean="0"/>
              <a:t>10/12/2019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278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smtClean="0"/>
              <a:t>10/12/2019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8959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noProof="0" smtClean="0"/>
              <a:t>10/12/2019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230645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noProof="0" smtClean="0"/>
              <a:t>10/12/2019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17646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noProof="0" smtClean="0"/>
              <a:t>10/12/2019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279582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smtClean="0"/>
              <a:t>10/12/2019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8635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smtClean="0"/>
              <a:t>10/12/2019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618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smtClean="0"/>
              <a:t>10/12/2019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964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smtClean="0"/>
              <a:t>10/12/2019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6518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smtClean="0"/>
              <a:t>10/12/2019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88049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CBC1C18-307B-4F68-A007-B5B542270E8D}" type="datetimeFigureOut">
              <a:rPr lang="en-US" noProof="0" smtClean="0"/>
              <a:t>10/12/2019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6D22F896-40B5-4ADD-8801-0D06FADFA095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1028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healthitanalytics.com/features/the-difference-between-big-data-and-smart-data-in-healthcare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/3.0/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Gnu-octave-logo.svg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n.m.wikipedia.org/wiki/File:Matlab_Logo.png" TargetMode="Externa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mp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tm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mp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m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mp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mp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hyperlink" Target="http://wccftech.com/riley-robot-camera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B8D726A5-7900-41B4-8D49-49B4A2010E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91BDB91-E757-4677-A38C-EB354240C83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36198" y="0"/>
            <a:ext cx="1218893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643467"/>
            <a:ext cx="7164674" cy="5571066"/>
          </a:xfrm>
          <a:prstGeom prst="rect">
            <a:avLst/>
          </a:prstGeom>
        </p:spPr>
        <p:txBody>
          <a:bodyPr lIns="0" rIns="180000">
            <a:normAutofit/>
          </a:bodyPr>
          <a:lstStyle/>
          <a:p>
            <a:r>
              <a:rPr lang="en-US" sz="7200" b="1" dirty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Introduction</a:t>
            </a:r>
            <a:br>
              <a:rPr lang="en-US" sz="7200" b="1" dirty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en-US" sz="7200" b="1" dirty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To Image Comparison</a:t>
            </a:r>
            <a:br>
              <a:rPr lang="en-US" sz="7200" b="1" dirty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endParaRPr lang="en-US" sz="7200" b="1" dirty="0">
              <a:solidFill>
                <a:schemeClr val="tx1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1608" y="643467"/>
            <a:ext cx="3096926" cy="5571066"/>
          </a:xfrm>
          <a:prstGeom prst="rect">
            <a:avLst/>
          </a:prstGeom>
        </p:spPr>
        <p:txBody>
          <a:bodyPr lIns="0" rIns="0">
            <a:normAutofit/>
          </a:bodyPr>
          <a:lstStyle/>
          <a:p>
            <a:r>
              <a:rPr lang="en-US" sz="2800" dirty="0">
                <a:solidFill>
                  <a:schemeClr val="tx1"/>
                </a:solidFill>
              </a:rPr>
              <a:t>A DIFFERENT PERSPECTIVE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6E49661-E258-450C-8150-A91A6B30D1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39605" y="1828800"/>
            <a:ext cx="0" cy="3200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1D66BB-0EE2-441E-8AC0-ED8A954FFBF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A little depth explanation of how it is possible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6CC0FA-86C9-4DD8-9679-25FF4B68272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A person taking a selfie&#10;&#10;Description generated with high confidence">
            <a:extLst>
              <a:ext uri="{FF2B5EF4-FFF2-40B4-BE49-F238E27FC236}">
                <a16:creationId xmlns:a16="http://schemas.microsoft.com/office/drawing/2014/main" id="{47099669-3E66-4C39-BF33-9CF3A4C742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39939" t="78" r="23" b="-193"/>
          <a:stretch/>
        </p:blipFill>
        <p:spPr>
          <a:xfrm>
            <a:off x="6930872" y="0"/>
            <a:ext cx="5261996" cy="45969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28405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0BE24C2-978D-4031-911F-0C975A3D7D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21975" y="188844"/>
            <a:ext cx="3846443" cy="3846443"/>
          </a:xfrm>
          <a:prstGeom prst="rect">
            <a:avLst/>
          </a:prstGeom>
        </p:spPr>
      </p:pic>
      <p:pic>
        <p:nvPicPr>
          <p:cNvPr id="6" name="Picture 5" descr="A picture containing light&#10;&#10;Description automatically generated">
            <a:extLst>
              <a:ext uri="{FF2B5EF4-FFF2-40B4-BE49-F238E27FC236}">
                <a16:creationId xmlns:a16="http://schemas.microsoft.com/office/drawing/2014/main" id="{1EA8547B-C16D-472A-9EB2-EB1541E73F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225684" y="1500810"/>
            <a:ext cx="5581826" cy="501276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20C516B-071D-41BE-8A56-476FBDC24541}"/>
              </a:ext>
            </a:extLst>
          </p:cNvPr>
          <p:cNvSpPr/>
          <p:nvPr/>
        </p:nvSpPr>
        <p:spPr>
          <a:xfrm>
            <a:off x="1520372" y="4035287"/>
            <a:ext cx="22137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Octave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3DB656-DE67-42B2-8500-8778271B786E}"/>
              </a:ext>
            </a:extLst>
          </p:cNvPr>
          <p:cNvSpPr/>
          <p:nvPr/>
        </p:nvSpPr>
        <p:spPr>
          <a:xfrm>
            <a:off x="8585407" y="344426"/>
            <a:ext cx="22038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Matlab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2294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EDE2C-A0C4-435C-94CF-07EF3B2F0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3AEC0-FA97-466E-9B6B-ACFDDB220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7350810" cy="4023360"/>
          </a:xfr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en-US" sz="2400" dirty="0"/>
              <a:t>Organization of colors</a:t>
            </a:r>
          </a:p>
          <a:p>
            <a:pPr marL="91059"/>
            <a:r>
              <a:rPr lang="en-US" sz="2400" dirty="0"/>
              <a:t>It represents what a camera can see, a monitor can display or a printer can print, and etc.</a:t>
            </a:r>
          </a:p>
        </p:txBody>
      </p:sp>
      <p:pic>
        <p:nvPicPr>
          <p:cNvPr id="1030" name="Picture 6" descr="CIE u'v' Color Space">
            <a:extLst>
              <a:ext uri="{FF2B5EF4-FFF2-40B4-BE49-F238E27FC236}">
                <a16:creationId xmlns:a16="http://schemas.microsoft.com/office/drawing/2014/main" id="{ECA91B80-A30B-4F94-AEF7-AB358871F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02" b="89535" l="0" r="90000">
                        <a14:foregroundMark x1="21333" y1="9884" x2="20667" y2="32558"/>
                        <a14:foregroundMark x1="20667" y1="32558" x2="0" y2="19186"/>
                        <a14:foregroundMark x1="0" y1="19186" x2="11333" y2="93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822" y="140599"/>
            <a:ext cx="2181919" cy="250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ample Color Space: Adobe RGB 1998">
            <a:extLst>
              <a:ext uri="{FF2B5EF4-FFF2-40B4-BE49-F238E27FC236}">
                <a16:creationId xmlns:a16="http://schemas.microsoft.com/office/drawing/2014/main" id="{677DCD71-2E86-47DD-96AF-E24A030FB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25" b="98750" l="10000" r="93158">
                        <a14:foregroundMark x1="47368" y1="13125" x2="74737" y2="5625"/>
                        <a14:foregroundMark x1="74737" y1="5625" x2="45263" y2="13750"/>
                        <a14:foregroundMark x1="92632" y1="13750" x2="93158" y2="13750"/>
                        <a14:foregroundMark x1="54211" y1="83125" x2="26842" y2="85625"/>
                        <a14:foregroundMark x1="26842" y1="85625" x2="51579" y2="98750"/>
                        <a14:foregroundMark x1="51579" y1="98750" x2="56316" y2="8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551" y="3513141"/>
            <a:ext cx="2493190" cy="209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531A7D-5D82-4D20-BDEE-86B355DDD32D}"/>
              </a:ext>
            </a:extLst>
          </p:cNvPr>
          <p:cNvSpPr/>
          <p:nvPr/>
        </p:nvSpPr>
        <p:spPr>
          <a:xfrm>
            <a:off x="9006567" y="5734376"/>
            <a:ext cx="1411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RGB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004DD9-7A43-41CD-A3BC-C630A4212BFE}"/>
              </a:ext>
            </a:extLst>
          </p:cNvPr>
          <p:cNvSpPr/>
          <p:nvPr/>
        </p:nvSpPr>
        <p:spPr>
          <a:xfrm>
            <a:off x="8686207" y="2281451"/>
            <a:ext cx="2363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CIE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u’v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3193928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4F5B4-0E46-4200-8278-2B2363C36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1580" y="108137"/>
            <a:ext cx="3983920" cy="1499616"/>
          </a:xfrm>
        </p:spPr>
        <p:txBody>
          <a:bodyPr/>
          <a:lstStyle/>
          <a:p>
            <a:r>
              <a:rPr lang="en-US" dirty="0"/>
              <a:t>RGB Example (6x8)</a:t>
            </a:r>
          </a:p>
        </p:txBody>
      </p:sp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8B79B3A3-3899-4FF8-891F-E7E3CAC3EA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" y="3156820"/>
            <a:ext cx="4763165" cy="3572374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D96565-96A7-4A57-A818-46F3E7F6C552}"/>
              </a:ext>
            </a:extLst>
          </p:cNvPr>
          <p:cNvCxnSpPr>
            <a:cxnSpLocks/>
          </p:cNvCxnSpPr>
          <p:nvPr/>
        </p:nvCxnSpPr>
        <p:spPr>
          <a:xfrm>
            <a:off x="705678" y="3160245"/>
            <a:ext cx="0" cy="35689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7D3FC5-B228-4052-9903-CBB24F3C5A24}"/>
              </a:ext>
            </a:extLst>
          </p:cNvPr>
          <p:cNvCxnSpPr>
            <a:cxnSpLocks/>
          </p:cNvCxnSpPr>
          <p:nvPr/>
        </p:nvCxnSpPr>
        <p:spPr>
          <a:xfrm>
            <a:off x="1295400" y="3156820"/>
            <a:ext cx="0" cy="35689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B405DA-4FF3-4376-A7B3-A36B67F17B4B}"/>
              </a:ext>
            </a:extLst>
          </p:cNvPr>
          <p:cNvCxnSpPr>
            <a:cxnSpLocks/>
          </p:cNvCxnSpPr>
          <p:nvPr/>
        </p:nvCxnSpPr>
        <p:spPr>
          <a:xfrm>
            <a:off x="1901588" y="3160245"/>
            <a:ext cx="0" cy="35689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A0BD525-95EE-4082-BBE9-1427F2A44BB7}"/>
              </a:ext>
            </a:extLst>
          </p:cNvPr>
          <p:cNvCxnSpPr>
            <a:cxnSpLocks/>
          </p:cNvCxnSpPr>
          <p:nvPr/>
        </p:nvCxnSpPr>
        <p:spPr>
          <a:xfrm>
            <a:off x="2491310" y="3156820"/>
            <a:ext cx="0" cy="35689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A108393-6D7A-4227-8057-EB0535C6D47B}"/>
              </a:ext>
            </a:extLst>
          </p:cNvPr>
          <p:cNvCxnSpPr>
            <a:cxnSpLocks/>
          </p:cNvCxnSpPr>
          <p:nvPr/>
        </p:nvCxnSpPr>
        <p:spPr>
          <a:xfrm>
            <a:off x="3077718" y="3153618"/>
            <a:ext cx="0" cy="35689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59484E-8412-42DB-8990-6EFE52326AFE}"/>
              </a:ext>
            </a:extLst>
          </p:cNvPr>
          <p:cNvCxnSpPr>
            <a:cxnSpLocks/>
          </p:cNvCxnSpPr>
          <p:nvPr/>
        </p:nvCxnSpPr>
        <p:spPr>
          <a:xfrm>
            <a:off x="3667440" y="3140254"/>
            <a:ext cx="0" cy="35689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021FE3-FF81-49FF-911B-08869C0C94C6}"/>
              </a:ext>
            </a:extLst>
          </p:cNvPr>
          <p:cNvCxnSpPr>
            <a:cxnSpLocks/>
          </p:cNvCxnSpPr>
          <p:nvPr/>
        </p:nvCxnSpPr>
        <p:spPr>
          <a:xfrm>
            <a:off x="4283171" y="3160244"/>
            <a:ext cx="0" cy="35689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A63BECA-B8D0-4F0D-A116-56F5A166F04A}"/>
              </a:ext>
            </a:extLst>
          </p:cNvPr>
          <p:cNvCxnSpPr>
            <a:cxnSpLocks/>
          </p:cNvCxnSpPr>
          <p:nvPr/>
        </p:nvCxnSpPr>
        <p:spPr>
          <a:xfrm>
            <a:off x="4872893" y="3156819"/>
            <a:ext cx="0" cy="35689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27763C8D-F97D-43CF-AA84-2463BFBB26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4750939"/>
              </p:ext>
            </p:extLst>
          </p:nvPr>
        </p:nvGraphicFramePr>
        <p:xfrm>
          <a:off x="1252593" y="393359"/>
          <a:ext cx="485840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7300">
                  <a:extLst>
                    <a:ext uri="{9D8B030D-6E8A-4147-A177-3AD203B41FA5}">
                      <a16:colId xmlns:a16="http://schemas.microsoft.com/office/drawing/2014/main" val="1004170049"/>
                    </a:ext>
                  </a:extLst>
                </a:gridCol>
                <a:gridCol w="607300">
                  <a:extLst>
                    <a:ext uri="{9D8B030D-6E8A-4147-A177-3AD203B41FA5}">
                      <a16:colId xmlns:a16="http://schemas.microsoft.com/office/drawing/2014/main" val="1138889524"/>
                    </a:ext>
                  </a:extLst>
                </a:gridCol>
                <a:gridCol w="607300">
                  <a:extLst>
                    <a:ext uri="{9D8B030D-6E8A-4147-A177-3AD203B41FA5}">
                      <a16:colId xmlns:a16="http://schemas.microsoft.com/office/drawing/2014/main" val="1425004590"/>
                    </a:ext>
                  </a:extLst>
                </a:gridCol>
                <a:gridCol w="607300">
                  <a:extLst>
                    <a:ext uri="{9D8B030D-6E8A-4147-A177-3AD203B41FA5}">
                      <a16:colId xmlns:a16="http://schemas.microsoft.com/office/drawing/2014/main" val="2151951450"/>
                    </a:ext>
                  </a:extLst>
                </a:gridCol>
                <a:gridCol w="607300">
                  <a:extLst>
                    <a:ext uri="{9D8B030D-6E8A-4147-A177-3AD203B41FA5}">
                      <a16:colId xmlns:a16="http://schemas.microsoft.com/office/drawing/2014/main" val="3418080756"/>
                    </a:ext>
                  </a:extLst>
                </a:gridCol>
                <a:gridCol w="607300">
                  <a:extLst>
                    <a:ext uri="{9D8B030D-6E8A-4147-A177-3AD203B41FA5}">
                      <a16:colId xmlns:a16="http://schemas.microsoft.com/office/drawing/2014/main" val="1944734562"/>
                    </a:ext>
                  </a:extLst>
                </a:gridCol>
                <a:gridCol w="607300">
                  <a:extLst>
                    <a:ext uri="{9D8B030D-6E8A-4147-A177-3AD203B41FA5}">
                      <a16:colId xmlns:a16="http://schemas.microsoft.com/office/drawing/2014/main" val="3086932041"/>
                    </a:ext>
                  </a:extLst>
                </a:gridCol>
                <a:gridCol w="607300">
                  <a:extLst>
                    <a:ext uri="{9D8B030D-6E8A-4147-A177-3AD203B41FA5}">
                      <a16:colId xmlns:a16="http://schemas.microsoft.com/office/drawing/2014/main" val="2678446089"/>
                    </a:ext>
                  </a:extLst>
                </a:gridCol>
              </a:tblGrid>
              <a:tr h="300415"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FF0000"/>
                            </a:solidFill>
                          </a:ln>
                        </a:rPr>
                        <a:t>255</a:t>
                      </a:r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FF0000"/>
                            </a:solidFill>
                          </a:ln>
                        </a:rPr>
                        <a:t>255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FF0000"/>
                            </a:solidFill>
                          </a:ln>
                        </a:rPr>
                        <a:t>255</a:t>
                      </a:r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ln>
                            <a:solidFill>
                              <a:srgbClr val="FF0000"/>
                            </a:solidFill>
                          </a:ln>
                        </a:rPr>
                        <a:t>255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FF0000"/>
                            </a:solidFill>
                          </a:ln>
                        </a:rPr>
                        <a:t>255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FF0000"/>
                            </a:solidFill>
                          </a:ln>
                        </a:rPr>
                        <a:t>255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ln>
                            <a:solidFill>
                              <a:srgbClr val="FF0000"/>
                            </a:solidFill>
                          </a:ln>
                        </a:rPr>
                        <a:t>255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FF0000"/>
                            </a:solidFill>
                          </a:ln>
                        </a:rPr>
                        <a:t>255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377459"/>
                  </a:ext>
                </a:extLst>
              </a:tr>
              <a:tr h="30041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n>
                            <a:solidFill>
                              <a:srgbClr val="FF0000"/>
                            </a:solidFill>
                          </a:ln>
                          <a:latin typeface="Tw Cen MT"/>
                        </a:rPr>
                        <a:t>255</a:t>
                      </a:r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FF0000"/>
                            </a:solidFill>
                          </a:ln>
                        </a:rPr>
                        <a:t>255</a:t>
                      </a:r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395468"/>
                  </a:ext>
                </a:extLst>
              </a:tr>
              <a:tr h="300415"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FF0000"/>
                            </a:solidFill>
                          </a:ln>
                        </a:rPr>
                        <a:t>255</a:t>
                      </a:r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FF0000"/>
                            </a:solidFill>
                          </a:ln>
                        </a:rPr>
                        <a:t>255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377685"/>
                  </a:ext>
                </a:extLst>
              </a:tr>
              <a:tr h="300415"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FF0000"/>
                            </a:solidFill>
                          </a:ln>
                        </a:rPr>
                        <a:t>255</a:t>
                      </a:r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FF0000"/>
                            </a:solidFill>
                          </a:ln>
                        </a:rPr>
                        <a:t>255</a:t>
                      </a:r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553058"/>
                  </a:ext>
                </a:extLst>
              </a:tr>
              <a:tr h="300415"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FF0000"/>
                            </a:solidFill>
                          </a:ln>
                        </a:rPr>
                        <a:t>255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FF0000"/>
                            </a:solidFill>
                          </a:ln>
                        </a:rPr>
                        <a:t>255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930679"/>
                  </a:ext>
                </a:extLst>
              </a:tr>
              <a:tr h="30041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ln>
                            <a:solidFill>
                              <a:srgbClr val="FF0000"/>
                            </a:solidFill>
                          </a:ln>
                        </a:rPr>
                        <a:t>255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FF0000"/>
                            </a:solidFill>
                          </a:ln>
                        </a:rPr>
                        <a:t>255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FF0000"/>
                            </a:solidFill>
                          </a:ln>
                        </a:rPr>
                        <a:t>255</a:t>
                      </a:r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FF0000"/>
                            </a:solidFill>
                          </a:ln>
                        </a:rPr>
                        <a:t>255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FF0000"/>
                            </a:solidFill>
                          </a:ln>
                        </a:rPr>
                        <a:t>255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FF0000"/>
                            </a:solidFill>
                          </a:ln>
                        </a:rPr>
                        <a:t>255</a:t>
                      </a:r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FF0000"/>
                            </a:solidFill>
                          </a:ln>
                        </a:rPr>
                        <a:t>255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rgbClr val="FF0000"/>
                            </a:solidFill>
                          </a:ln>
                        </a:rPr>
                        <a:t>255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744921"/>
                  </a:ext>
                </a:extLst>
              </a:tr>
            </a:tbl>
          </a:graphicData>
        </a:graphic>
      </p:graphicFrame>
      <p:graphicFrame>
        <p:nvGraphicFramePr>
          <p:cNvPr id="22" name="Table 20">
            <a:extLst>
              <a:ext uri="{FF2B5EF4-FFF2-40B4-BE49-F238E27FC236}">
                <a16:creationId xmlns:a16="http://schemas.microsoft.com/office/drawing/2014/main" id="{C322800B-F2DD-4975-AB8E-A5FB42D3DD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390382"/>
              </p:ext>
            </p:extLst>
          </p:nvPr>
        </p:nvGraphicFramePr>
        <p:xfrm>
          <a:off x="6680790" y="1399953"/>
          <a:ext cx="5027152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394">
                  <a:extLst>
                    <a:ext uri="{9D8B030D-6E8A-4147-A177-3AD203B41FA5}">
                      <a16:colId xmlns:a16="http://schemas.microsoft.com/office/drawing/2014/main" val="1004170049"/>
                    </a:ext>
                  </a:extLst>
                </a:gridCol>
                <a:gridCol w="628394">
                  <a:extLst>
                    <a:ext uri="{9D8B030D-6E8A-4147-A177-3AD203B41FA5}">
                      <a16:colId xmlns:a16="http://schemas.microsoft.com/office/drawing/2014/main" val="1138889524"/>
                    </a:ext>
                  </a:extLst>
                </a:gridCol>
                <a:gridCol w="628394">
                  <a:extLst>
                    <a:ext uri="{9D8B030D-6E8A-4147-A177-3AD203B41FA5}">
                      <a16:colId xmlns:a16="http://schemas.microsoft.com/office/drawing/2014/main" val="1425004590"/>
                    </a:ext>
                  </a:extLst>
                </a:gridCol>
                <a:gridCol w="628394">
                  <a:extLst>
                    <a:ext uri="{9D8B030D-6E8A-4147-A177-3AD203B41FA5}">
                      <a16:colId xmlns:a16="http://schemas.microsoft.com/office/drawing/2014/main" val="2151951450"/>
                    </a:ext>
                  </a:extLst>
                </a:gridCol>
                <a:gridCol w="628394">
                  <a:extLst>
                    <a:ext uri="{9D8B030D-6E8A-4147-A177-3AD203B41FA5}">
                      <a16:colId xmlns:a16="http://schemas.microsoft.com/office/drawing/2014/main" val="3418080756"/>
                    </a:ext>
                  </a:extLst>
                </a:gridCol>
                <a:gridCol w="628394">
                  <a:extLst>
                    <a:ext uri="{9D8B030D-6E8A-4147-A177-3AD203B41FA5}">
                      <a16:colId xmlns:a16="http://schemas.microsoft.com/office/drawing/2014/main" val="1944734562"/>
                    </a:ext>
                  </a:extLst>
                </a:gridCol>
                <a:gridCol w="628394">
                  <a:extLst>
                    <a:ext uri="{9D8B030D-6E8A-4147-A177-3AD203B41FA5}">
                      <a16:colId xmlns:a16="http://schemas.microsoft.com/office/drawing/2014/main" val="3086932041"/>
                    </a:ext>
                  </a:extLst>
                </a:gridCol>
                <a:gridCol w="628394">
                  <a:extLst>
                    <a:ext uri="{9D8B030D-6E8A-4147-A177-3AD203B41FA5}">
                      <a16:colId xmlns:a16="http://schemas.microsoft.com/office/drawing/2014/main" val="2678446089"/>
                    </a:ext>
                  </a:extLst>
                </a:gridCol>
              </a:tblGrid>
              <a:tr h="300415"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377459"/>
                  </a:ext>
                </a:extLst>
              </a:tr>
              <a:tr h="300415"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00B050"/>
                            </a:solidFill>
                          </a:ln>
                        </a:rPr>
                        <a:t>255</a:t>
                      </a:r>
                      <a:endParaRPr lang="en-US" dirty="0">
                        <a:ln>
                          <a:solidFill>
                            <a:srgbClr val="00B05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00B050"/>
                            </a:solidFill>
                          </a:ln>
                        </a:rPr>
                        <a:t>255</a:t>
                      </a:r>
                      <a:endParaRPr lang="en-US" dirty="0">
                        <a:ln>
                          <a:solidFill>
                            <a:srgbClr val="00B05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00B050"/>
                            </a:solidFill>
                          </a:ln>
                        </a:rPr>
                        <a:t>255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00B050"/>
                            </a:solidFill>
                          </a:ln>
                        </a:rPr>
                        <a:t>255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00B050"/>
                            </a:solidFill>
                          </a:ln>
                        </a:rPr>
                        <a:t>255</a:t>
                      </a:r>
                      <a:endParaRPr lang="en-US" dirty="0">
                        <a:ln>
                          <a:solidFill>
                            <a:srgbClr val="00B05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00B050"/>
                            </a:solidFill>
                          </a:ln>
                        </a:rPr>
                        <a:t>255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395468"/>
                  </a:ext>
                </a:extLst>
              </a:tr>
              <a:tr h="300415"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00B050"/>
                            </a:solidFill>
                          </a:ln>
                        </a:rPr>
                        <a:t>255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00B050"/>
                            </a:solidFill>
                          </a:ln>
                        </a:rPr>
                        <a:t>255</a:t>
                      </a:r>
                      <a:endParaRPr lang="en-US" dirty="0">
                        <a:ln>
                          <a:solidFill>
                            <a:srgbClr val="00B05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377685"/>
                  </a:ext>
                </a:extLst>
              </a:tr>
              <a:tr h="300415"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00B050"/>
                            </a:solidFill>
                          </a:ln>
                        </a:rPr>
                        <a:t>255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00B050"/>
                            </a:solidFill>
                          </a:ln>
                        </a:rPr>
                        <a:t>255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553058"/>
                  </a:ext>
                </a:extLst>
              </a:tr>
              <a:tr h="300415"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00B050"/>
                            </a:solidFill>
                          </a:ln>
                        </a:rPr>
                        <a:t>255</a:t>
                      </a:r>
                      <a:endParaRPr lang="en-US" dirty="0">
                        <a:ln>
                          <a:solidFill>
                            <a:srgbClr val="00B05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00B050"/>
                            </a:solidFill>
                          </a:ln>
                        </a:rPr>
                        <a:t>255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00B050"/>
                            </a:solidFill>
                          </a:ln>
                        </a:rPr>
                        <a:t>255</a:t>
                      </a:r>
                      <a:endParaRPr lang="en-US" dirty="0">
                        <a:ln>
                          <a:solidFill>
                            <a:srgbClr val="00B05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00B050"/>
                            </a:solidFill>
                          </a:ln>
                        </a:rPr>
                        <a:t>255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00B050"/>
                            </a:solidFill>
                          </a:ln>
                        </a:rPr>
                        <a:t>255</a:t>
                      </a:r>
                      <a:endParaRPr lang="en-US" dirty="0">
                        <a:ln>
                          <a:solidFill>
                            <a:srgbClr val="00B05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00B050"/>
                            </a:solidFill>
                          </a:ln>
                        </a:rPr>
                        <a:t>255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930679"/>
                  </a:ext>
                </a:extLst>
              </a:tr>
              <a:tr h="300415"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744921"/>
                  </a:ext>
                </a:extLst>
              </a:tr>
            </a:tbl>
          </a:graphicData>
        </a:graphic>
      </p:graphicFrame>
      <p:graphicFrame>
        <p:nvGraphicFramePr>
          <p:cNvPr id="23" name="Table 20">
            <a:extLst>
              <a:ext uri="{FF2B5EF4-FFF2-40B4-BE49-F238E27FC236}">
                <a16:creationId xmlns:a16="http://schemas.microsoft.com/office/drawing/2014/main" id="{F3721574-989A-4BB5-8767-CF7527671A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1531104"/>
              </p:ext>
            </p:extLst>
          </p:nvPr>
        </p:nvGraphicFramePr>
        <p:xfrm>
          <a:off x="6654209" y="4191000"/>
          <a:ext cx="5115968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9496">
                  <a:extLst>
                    <a:ext uri="{9D8B030D-6E8A-4147-A177-3AD203B41FA5}">
                      <a16:colId xmlns:a16="http://schemas.microsoft.com/office/drawing/2014/main" val="1004170049"/>
                    </a:ext>
                  </a:extLst>
                </a:gridCol>
                <a:gridCol w="639496">
                  <a:extLst>
                    <a:ext uri="{9D8B030D-6E8A-4147-A177-3AD203B41FA5}">
                      <a16:colId xmlns:a16="http://schemas.microsoft.com/office/drawing/2014/main" val="1138889524"/>
                    </a:ext>
                  </a:extLst>
                </a:gridCol>
                <a:gridCol w="639496">
                  <a:extLst>
                    <a:ext uri="{9D8B030D-6E8A-4147-A177-3AD203B41FA5}">
                      <a16:colId xmlns:a16="http://schemas.microsoft.com/office/drawing/2014/main" val="1425004590"/>
                    </a:ext>
                  </a:extLst>
                </a:gridCol>
                <a:gridCol w="639496">
                  <a:extLst>
                    <a:ext uri="{9D8B030D-6E8A-4147-A177-3AD203B41FA5}">
                      <a16:colId xmlns:a16="http://schemas.microsoft.com/office/drawing/2014/main" val="2151951450"/>
                    </a:ext>
                  </a:extLst>
                </a:gridCol>
                <a:gridCol w="639496">
                  <a:extLst>
                    <a:ext uri="{9D8B030D-6E8A-4147-A177-3AD203B41FA5}">
                      <a16:colId xmlns:a16="http://schemas.microsoft.com/office/drawing/2014/main" val="3418080756"/>
                    </a:ext>
                  </a:extLst>
                </a:gridCol>
                <a:gridCol w="639496">
                  <a:extLst>
                    <a:ext uri="{9D8B030D-6E8A-4147-A177-3AD203B41FA5}">
                      <a16:colId xmlns:a16="http://schemas.microsoft.com/office/drawing/2014/main" val="1944734562"/>
                    </a:ext>
                  </a:extLst>
                </a:gridCol>
                <a:gridCol w="639496">
                  <a:extLst>
                    <a:ext uri="{9D8B030D-6E8A-4147-A177-3AD203B41FA5}">
                      <a16:colId xmlns:a16="http://schemas.microsoft.com/office/drawing/2014/main" val="3086932041"/>
                    </a:ext>
                  </a:extLst>
                </a:gridCol>
                <a:gridCol w="639496">
                  <a:extLst>
                    <a:ext uri="{9D8B030D-6E8A-4147-A177-3AD203B41FA5}">
                      <a16:colId xmlns:a16="http://schemas.microsoft.com/office/drawing/2014/main" val="2678446089"/>
                    </a:ext>
                  </a:extLst>
                </a:gridCol>
              </a:tblGrid>
              <a:tr h="300415"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377459"/>
                  </a:ext>
                </a:extLst>
              </a:tr>
              <a:tr h="300415"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395468"/>
                  </a:ext>
                </a:extLst>
              </a:tr>
              <a:tr h="300415"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00B0F0"/>
                            </a:solidFill>
                          </a:ln>
                        </a:rPr>
                        <a:t>255</a:t>
                      </a:r>
                      <a:endParaRPr lang="en-US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00B0F0"/>
                            </a:solidFill>
                          </a:ln>
                        </a:rPr>
                        <a:t>255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00B0F0"/>
                            </a:solidFill>
                          </a:ln>
                        </a:rPr>
                        <a:t>255</a:t>
                      </a:r>
                      <a:endParaRPr lang="en-US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00B0F0"/>
                            </a:solidFill>
                          </a:ln>
                        </a:rPr>
                        <a:t>255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377685"/>
                  </a:ext>
                </a:extLst>
              </a:tr>
              <a:tr h="300415"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00B0F0"/>
                            </a:solidFill>
                          </a:ln>
                        </a:rPr>
                        <a:t>255</a:t>
                      </a:r>
                      <a:endParaRPr lang="en-US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00B0F0"/>
                            </a:solidFill>
                          </a:ln>
                        </a:rPr>
                        <a:t>255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ln>
                            <a:solidFill>
                              <a:srgbClr val="00B0F0"/>
                            </a:solidFill>
                          </a:ln>
                        </a:rPr>
                        <a:t>255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00B0F0"/>
                            </a:solidFill>
                          </a:ln>
                        </a:rPr>
                        <a:t>255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553058"/>
                  </a:ext>
                </a:extLst>
              </a:tr>
              <a:tr h="300415"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930679"/>
                  </a:ext>
                </a:extLst>
              </a:tr>
              <a:tr h="300415"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744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68965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4F5B4-0E46-4200-8278-2B2363C36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4115" y="108137"/>
            <a:ext cx="4521385" cy="1499616"/>
          </a:xfrm>
        </p:spPr>
        <p:txBody>
          <a:bodyPr/>
          <a:lstStyle/>
          <a:p>
            <a:r>
              <a:rPr lang="en-US" dirty="0"/>
              <a:t>CMYK Example (6x8)</a:t>
            </a:r>
          </a:p>
        </p:txBody>
      </p:sp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8B79B3A3-3899-4FF8-891F-E7E3CAC3EA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" y="3156820"/>
            <a:ext cx="4763165" cy="3572374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D96565-96A7-4A57-A818-46F3E7F6C552}"/>
              </a:ext>
            </a:extLst>
          </p:cNvPr>
          <p:cNvCxnSpPr>
            <a:cxnSpLocks/>
          </p:cNvCxnSpPr>
          <p:nvPr/>
        </p:nvCxnSpPr>
        <p:spPr>
          <a:xfrm>
            <a:off x="705678" y="3160245"/>
            <a:ext cx="0" cy="35689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7D3FC5-B228-4052-9903-CBB24F3C5A24}"/>
              </a:ext>
            </a:extLst>
          </p:cNvPr>
          <p:cNvCxnSpPr>
            <a:cxnSpLocks/>
          </p:cNvCxnSpPr>
          <p:nvPr/>
        </p:nvCxnSpPr>
        <p:spPr>
          <a:xfrm>
            <a:off x="1295400" y="3156820"/>
            <a:ext cx="0" cy="35689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B405DA-4FF3-4376-A7B3-A36B67F17B4B}"/>
              </a:ext>
            </a:extLst>
          </p:cNvPr>
          <p:cNvCxnSpPr>
            <a:cxnSpLocks/>
          </p:cNvCxnSpPr>
          <p:nvPr/>
        </p:nvCxnSpPr>
        <p:spPr>
          <a:xfrm>
            <a:off x="1901588" y="3160245"/>
            <a:ext cx="0" cy="35689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A0BD525-95EE-4082-BBE9-1427F2A44BB7}"/>
              </a:ext>
            </a:extLst>
          </p:cNvPr>
          <p:cNvCxnSpPr>
            <a:cxnSpLocks/>
          </p:cNvCxnSpPr>
          <p:nvPr/>
        </p:nvCxnSpPr>
        <p:spPr>
          <a:xfrm>
            <a:off x="2491310" y="3156820"/>
            <a:ext cx="0" cy="35689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A108393-6D7A-4227-8057-EB0535C6D47B}"/>
              </a:ext>
            </a:extLst>
          </p:cNvPr>
          <p:cNvCxnSpPr>
            <a:cxnSpLocks/>
          </p:cNvCxnSpPr>
          <p:nvPr/>
        </p:nvCxnSpPr>
        <p:spPr>
          <a:xfrm>
            <a:off x="3077718" y="3153618"/>
            <a:ext cx="0" cy="35689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59484E-8412-42DB-8990-6EFE52326AFE}"/>
              </a:ext>
            </a:extLst>
          </p:cNvPr>
          <p:cNvCxnSpPr>
            <a:cxnSpLocks/>
          </p:cNvCxnSpPr>
          <p:nvPr/>
        </p:nvCxnSpPr>
        <p:spPr>
          <a:xfrm>
            <a:off x="3667440" y="3140254"/>
            <a:ext cx="0" cy="35689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021FE3-FF81-49FF-911B-08869C0C94C6}"/>
              </a:ext>
            </a:extLst>
          </p:cNvPr>
          <p:cNvCxnSpPr>
            <a:cxnSpLocks/>
          </p:cNvCxnSpPr>
          <p:nvPr/>
        </p:nvCxnSpPr>
        <p:spPr>
          <a:xfrm>
            <a:off x="4283171" y="3160244"/>
            <a:ext cx="0" cy="35689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A63BECA-B8D0-4F0D-A116-56F5A166F04A}"/>
              </a:ext>
            </a:extLst>
          </p:cNvPr>
          <p:cNvCxnSpPr>
            <a:cxnSpLocks/>
          </p:cNvCxnSpPr>
          <p:nvPr/>
        </p:nvCxnSpPr>
        <p:spPr>
          <a:xfrm>
            <a:off x="4872893" y="3156819"/>
            <a:ext cx="0" cy="35689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27763C8D-F97D-43CF-AA84-2463BFBB26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136304"/>
              </p:ext>
            </p:extLst>
          </p:nvPr>
        </p:nvGraphicFramePr>
        <p:xfrm>
          <a:off x="1358918" y="384498"/>
          <a:ext cx="4813984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1748">
                  <a:extLst>
                    <a:ext uri="{9D8B030D-6E8A-4147-A177-3AD203B41FA5}">
                      <a16:colId xmlns:a16="http://schemas.microsoft.com/office/drawing/2014/main" val="1004170049"/>
                    </a:ext>
                  </a:extLst>
                </a:gridCol>
                <a:gridCol w="601748">
                  <a:extLst>
                    <a:ext uri="{9D8B030D-6E8A-4147-A177-3AD203B41FA5}">
                      <a16:colId xmlns:a16="http://schemas.microsoft.com/office/drawing/2014/main" val="1138889524"/>
                    </a:ext>
                  </a:extLst>
                </a:gridCol>
                <a:gridCol w="601748">
                  <a:extLst>
                    <a:ext uri="{9D8B030D-6E8A-4147-A177-3AD203B41FA5}">
                      <a16:colId xmlns:a16="http://schemas.microsoft.com/office/drawing/2014/main" val="1425004590"/>
                    </a:ext>
                  </a:extLst>
                </a:gridCol>
                <a:gridCol w="601748">
                  <a:extLst>
                    <a:ext uri="{9D8B030D-6E8A-4147-A177-3AD203B41FA5}">
                      <a16:colId xmlns:a16="http://schemas.microsoft.com/office/drawing/2014/main" val="2151951450"/>
                    </a:ext>
                  </a:extLst>
                </a:gridCol>
                <a:gridCol w="601748">
                  <a:extLst>
                    <a:ext uri="{9D8B030D-6E8A-4147-A177-3AD203B41FA5}">
                      <a16:colId xmlns:a16="http://schemas.microsoft.com/office/drawing/2014/main" val="3418080756"/>
                    </a:ext>
                  </a:extLst>
                </a:gridCol>
                <a:gridCol w="601748">
                  <a:extLst>
                    <a:ext uri="{9D8B030D-6E8A-4147-A177-3AD203B41FA5}">
                      <a16:colId xmlns:a16="http://schemas.microsoft.com/office/drawing/2014/main" val="1944734562"/>
                    </a:ext>
                  </a:extLst>
                </a:gridCol>
                <a:gridCol w="601748">
                  <a:extLst>
                    <a:ext uri="{9D8B030D-6E8A-4147-A177-3AD203B41FA5}">
                      <a16:colId xmlns:a16="http://schemas.microsoft.com/office/drawing/2014/main" val="3086932041"/>
                    </a:ext>
                  </a:extLst>
                </a:gridCol>
                <a:gridCol w="601748">
                  <a:extLst>
                    <a:ext uri="{9D8B030D-6E8A-4147-A177-3AD203B41FA5}">
                      <a16:colId xmlns:a16="http://schemas.microsoft.com/office/drawing/2014/main" val="2678446089"/>
                    </a:ext>
                  </a:extLst>
                </a:gridCol>
              </a:tblGrid>
              <a:tr h="30041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81</a:t>
                      </a:r>
                      <a:endParaRPr kumimoji="0" lang="en-US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81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81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81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81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81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81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81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377459"/>
                  </a:ext>
                </a:extLst>
              </a:tr>
              <a:tr h="30041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81</a:t>
                      </a:r>
                      <a:endParaRPr kumimoji="0" lang="en-US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145</a:t>
                      </a:r>
                      <a:endParaRPr lang="en-US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145</a:t>
                      </a:r>
                      <a:endParaRPr lang="en-US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145</a:t>
                      </a:r>
                      <a:endParaRPr lang="en-US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145</a:t>
                      </a:r>
                      <a:endParaRPr lang="en-US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145</a:t>
                      </a:r>
                      <a:endParaRPr lang="en-US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145</a:t>
                      </a:r>
                      <a:endParaRPr lang="en-US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81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395468"/>
                  </a:ext>
                </a:extLst>
              </a:tr>
              <a:tr h="30041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81</a:t>
                      </a:r>
                      <a:endParaRPr kumimoji="0" lang="en-US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145</a:t>
                      </a:r>
                      <a:endParaRPr lang="en-US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41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41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41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41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145</a:t>
                      </a:r>
                      <a:endParaRPr lang="en-US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81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377685"/>
                  </a:ext>
                </a:extLst>
              </a:tr>
              <a:tr h="30041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81</a:t>
                      </a:r>
                      <a:endParaRPr kumimoji="0" lang="en-US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145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41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41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41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41</a:t>
                      </a:r>
                      <a:endParaRPr kumimoji="0" lang="en-US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145</a:t>
                      </a:r>
                      <a:endParaRPr lang="en-US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81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553058"/>
                  </a:ext>
                </a:extLst>
              </a:tr>
              <a:tr h="30041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81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145</a:t>
                      </a:r>
                      <a:endParaRPr lang="en-US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145</a:t>
                      </a:r>
                      <a:endParaRPr lang="en-US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145</a:t>
                      </a:r>
                      <a:endParaRPr lang="en-US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145</a:t>
                      </a:r>
                      <a:endParaRPr lang="en-US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145</a:t>
                      </a:r>
                      <a:endParaRPr lang="en-US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145</a:t>
                      </a:r>
                      <a:endParaRPr lang="en-US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81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930679"/>
                  </a:ext>
                </a:extLst>
              </a:tr>
              <a:tr h="30041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81</a:t>
                      </a:r>
                      <a:endParaRPr kumimoji="0" lang="en-US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81</a:t>
                      </a:r>
                      <a:endParaRPr kumimoji="0" lang="en-US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81</a:t>
                      </a:r>
                      <a:endParaRPr kumimoji="0" lang="en-US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81</a:t>
                      </a:r>
                      <a:endParaRPr kumimoji="0" lang="en-US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81</a:t>
                      </a:r>
                      <a:endParaRPr kumimoji="0" lang="en-US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81</a:t>
                      </a:r>
                      <a:endParaRPr kumimoji="0" lang="en-US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81</a:t>
                      </a:r>
                      <a:endParaRPr kumimoji="0" lang="en-US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81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744921"/>
                  </a:ext>
                </a:extLst>
              </a:tr>
            </a:tbl>
          </a:graphicData>
        </a:graphic>
      </p:graphicFrame>
      <p:graphicFrame>
        <p:nvGraphicFramePr>
          <p:cNvPr id="22" name="Table 20">
            <a:extLst>
              <a:ext uri="{FF2B5EF4-FFF2-40B4-BE49-F238E27FC236}">
                <a16:creationId xmlns:a16="http://schemas.microsoft.com/office/drawing/2014/main" id="{C322800B-F2DD-4975-AB8E-A5FB42D3DD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681808"/>
              </p:ext>
            </p:extLst>
          </p:nvPr>
        </p:nvGraphicFramePr>
        <p:xfrm>
          <a:off x="7274442" y="1461977"/>
          <a:ext cx="4583056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2882">
                  <a:extLst>
                    <a:ext uri="{9D8B030D-6E8A-4147-A177-3AD203B41FA5}">
                      <a16:colId xmlns:a16="http://schemas.microsoft.com/office/drawing/2014/main" val="1004170049"/>
                    </a:ext>
                  </a:extLst>
                </a:gridCol>
                <a:gridCol w="572882">
                  <a:extLst>
                    <a:ext uri="{9D8B030D-6E8A-4147-A177-3AD203B41FA5}">
                      <a16:colId xmlns:a16="http://schemas.microsoft.com/office/drawing/2014/main" val="1138889524"/>
                    </a:ext>
                  </a:extLst>
                </a:gridCol>
                <a:gridCol w="572882">
                  <a:extLst>
                    <a:ext uri="{9D8B030D-6E8A-4147-A177-3AD203B41FA5}">
                      <a16:colId xmlns:a16="http://schemas.microsoft.com/office/drawing/2014/main" val="1425004590"/>
                    </a:ext>
                  </a:extLst>
                </a:gridCol>
                <a:gridCol w="572882">
                  <a:extLst>
                    <a:ext uri="{9D8B030D-6E8A-4147-A177-3AD203B41FA5}">
                      <a16:colId xmlns:a16="http://schemas.microsoft.com/office/drawing/2014/main" val="2151951450"/>
                    </a:ext>
                  </a:extLst>
                </a:gridCol>
                <a:gridCol w="572882">
                  <a:extLst>
                    <a:ext uri="{9D8B030D-6E8A-4147-A177-3AD203B41FA5}">
                      <a16:colId xmlns:a16="http://schemas.microsoft.com/office/drawing/2014/main" val="3418080756"/>
                    </a:ext>
                  </a:extLst>
                </a:gridCol>
                <a:gridCol w="572882">
                  <a:extLst>
                    <a:ext uri="{9D8B030D-6E8A-4147-A177-3AD203B41FA5}">
                      <a16:colId xmlns:a16="http://schemas.microsoft.com/office/drawing/2014/main" val="1944734562"/>
                    </a:ext>
                  </a:extLst>
                </a:gridCol>
                <a:gridCol w="572882">
                  <a:extLst>
                    <a:ext uri="{9D8B030D-6E8A-4147-A177-3AD203B41FA5}">
                      <a16:colId xmlns:a16="http://schemas.microsoft.com/office/drawing/2014/main" val="3086932041"/>
                    </a:ext>
                  </a:extLst>
                </a:gridCol>
                <a:gridCol w="572882">
                  <a:extLst>
                    <a:ext uri="{9D8B030D-6E8A-4147-A177-3AD203B41FA5}">
                      <a16:colId xmlns:a16="http://schemas.microsoft.com/office/drawing/2014/main" val="2678446089"/>
                    </a:ext>
                  </a:extLst>
                </a:gridCol>
              </a:tblGrid>
              <a:tr h="300415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A66BD3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90</a:t>
                      </a:r>
                      <a:endParaRPr lang="en-US" dirty="0">
                        <a:ln>
                          <a:solidFill>
                            <a:srgbClr val="A66BD3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A66BD3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90</a:t>
                      </a:r>
                      <a:endParaRPr lang="en-US" dirty="0">
                        <a:ln>
                          <a:solidFill>
                            <a:srgbClr val="A66BD3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A66BD3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90</a:t>
                      </a:r>
                      <a:endParaRPr lang="en-US" dirty="0">
                        <a:ln>
                          <a:solidFill>
                            <a:srgbClr val="A66BD3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A66BD3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90</a:t>
                      </a:r>
                      <a:endParaRPr lang="en-US" dirty="0">
                        <a:ln>
                          <a:solidFill>
                            <a:srgbClr val="A66BD3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>
                          <a:ln>
                            <a:solidFill>
                              <a:srgbClr val="A66BD3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90</a:t>
                      </a:r>
                      <a:endParaRPr lang="en-US" dirty="0">
                        <a:ln>
                          <a:solidFill>
                            <a:srgbClr val="A66BD3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A66BD3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90</a:t>
                      </a:r>
                      <a:endParaRPr lang="en-US" dirty="0">
                        <a:ln>
                          <a:solidFill>
                            <a:srgbClr val="A66BD3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>
                          <a:ln>
                            <a:solidFill>
                              <a:srgbClr val="A66BD3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90</a:t>
                      </a:r>
                      <a:endParaRPr lang="en-US" dirty="0">
                        <a:ln>
                          <a:solidFill>
                            <a:srgbClr val="A66BD3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A66BD3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90</a:t>
                      </a:r>
                      <a:endParaRPr lang="en-US" dirty="0">
                        <a:ln>
                          <a:solidFill>
                            <a:srgbClr val="A66BD3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377459"/>
                  </a:ext>
                </a:extLst>
              </a:tr>
              <a:tr h="300415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A66BD3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90</a:t>
                      </a:r>
                      <a:endParaRPr lang="en-US" dirty="0">
                        <a:ln>
                          <a:solidFill>
                            <a:srgbClr val="A66BD3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FB9DFD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54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FB9DFD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FB9DFD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54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FB9DFD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FB9DFD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54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FB9DFD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FB9DFD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54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FB9DFD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FB9DFD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54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FB9DFD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FB9DFD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54</a:t>
                      </a:r>
                      <a:endParaRPr kumimoji="0" lang="en-US" dirty="0">
                        <a:ln>
                          <a:solidFill>
                            <a:srgbClr val="FB9DFD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A66BD3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90</a:t>
                      </a:r>
                      <a:endParaRPr lang="en-US" dirty="0">
                        <a:ln>
                          <a:solidFill>
                            <a:srgbClr val="A66BD3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395468"/>
                  </a:ext>
                </a:extLst>
              </a:tr>
              <a:tr h="300415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A66BD3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90</a:t>
                      </a:r>
                      <a:endParaRPr lang="en-US" dirty="0">
                        <a:ln>
                          <a:solidFill>
                            <a:srgbClr val="A66BD3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FB9DFD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54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FB9DFD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240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240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240</a:t>
                      </a:r>
                      <a:endParaRPr kumimoji="0" lang="en-US">
                        <a:ln>
                          <a:solidFill>
                            <a:srgbClr val="7030A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240</a:t>
                      </a:r>
                      <a:endParaRPr kumimoji="0" lang="en-US">
                        <a:ln>
                          <a:solidFill>
                            <a:srgbClr val="7030A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FB9DFD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54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FB9DFD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A66BD3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90</a:t>
                      </a:r>
                      <a:endParaRPr lang="en-US" dirty="0">
                        <a:ln>
                          <a:solidFill>
                            <a:srgbClr val="A66BD3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377685"/>
                  </a:ext>
                </a:extLst>
              </a:tr>
              <a:tr h="300415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A66BD3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90</a:t>
                      </a:r>
                      <a:endParaRPr lang="en-US" dirty="0">
                        <a:ln>
                          <a:solidFill>
                            <a:srgbClr val="A66BD3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FB9DFD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54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FB9DFD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240</a:t>
                      </a:r>
                      <a:endParaRPr kumimoji="0" lang="en-US" dirty="0">
                        <a:ln>
                          <a:solidFill>
                            <a:srgbClr val="7030A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240</a:t>
                      </a:r>
                      <a:endParaRPr kumimoji="0" lang="en-US" dirty="0">
                        <a:ln>
                          <a:solidFill>
                            <a:srgbClr val="7030A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240</a:t>
                      </a:r>
                      <a:endParaRPr kumimoji="0" lang="en-US" dirty="0">
                        <a:ln>
                          <a:solidFill>
                            <a:srgbClr val="7030A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240</a:t>
                      </a:r>
                      <a:endParaRPr kumimoji="0" lang="en-US" dirty="0">
                        <a:ln>
                          <a:solidFill>
                            <a:srgbClr val="7030A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FB9DFD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54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FB9DFD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A66BD3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90</a:t>
                      </a:r>
                      <a:endParaRPr lang="en-US" dirty="0">
                        <a:ln>
                          <a:solidFill>
                            <a:srgbClr val="A66BD3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553058"/>
                  </a:ext>
                </a:extLst>
              </a:tr>
              <a:tr h="300415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A66BD3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90</a:t>
                      </a:r>
                      <a:endParaRPr lang="en-US" dirty="0">
                        <a:ln>
                          <a:solidFill>
                            <a:srgbClr val="A66BD3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FB9DFD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54</a:t>
                      </a:r>
                      <a:endParaRPr kumimoji="0" lang="en-US" dirty="0">
                        <a:ln>
                          <a:solidFill>
                            <a:srgbClr val="FB9DFD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FB9DFD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54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FB9DFD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FB9DFD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54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FB9DFD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FB9DFD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54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FB9DFD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FB9DFD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54</a:t>
                      </a:r>
                      <a:endParaRPr kumimoji="0" lang="en-US" dirty="0">
                        <a:ln>
                          <a:solidFill>
                            <a:srgbClr val="FB9DFD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FB9DFD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54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FB9DFD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A66BD3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90</a:t>
                      </a:r>
                      <a:endParaRPr lang="en-US" dirty="0">
                        <a:ln>
                          <a:solidFill>
                            <a:srgbClr val="A66BD3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930679"/>
                  </a:ext>
                </a:extLst>
              </a:tr>
              <a:tr h="300415"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rgbClr val="A66BD3"/>
                            </a:solidFill>
                          </a:ln>
                        </a:rPr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rgbClr val="A66BD3"/>
                            </a:solidFill>
                          </a:ln>
                        </a:rPr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rgbClr val="A66BD3"/>
                            </a:solidFill>
                          </a:ln>
                        </a:rPr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A66BD3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90</a:t>
                      </a:r>
                      <a:endParaRPr lang="en-US" dirty="0">
                        <a:ln>
                          <a:solidFill>
                            <a:srgbClr val="A66BD3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A66BD3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90</a:t>
                      </a:r>
                      <a:endParaRPr lang="en-US" dirty="0">
                        <a:ln>
                          <a:solidFill>
                            <a:srgbClr val="A66BD3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A66BD3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90</a:t>
                      </a:r>
                      <a:endParaRPr lang="en-US" dirty="0">
                        <a:ln>
                          <a:solidFill>
                            <a:srgbClr val="A66BD3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A66BD3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90</a:t>
                      </a:r>
                      <a:endParaRPr lang="en-US" dirty="0">
                        <a:ln>
                          <a:solidFill>
                            <a:srgbClr val="A66BD3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A66BD3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90</a:t>
                      </a:r>
                      <a:endParaRPr lang="en-US" dirty="0">
                        <a:ln>
                          <a:solidFill>
                            <a:srgbClr val="A66BD3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744921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9F6EB94-DAC8-4B35-9075-CF3CD139FF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52096997"/>
              </p:ext>
            </p:extLst>
          </p:nvPr>
        </p:nvGraphicFramePr>
        <p:xfrm>
          <a:off x="7248045" y="4179348"/>
          <a:ext cx="4725168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646">
                  <a:extLst>
                    <a:ext uri="{9D8B030D-6E8A-4147-A177-3AD203B41FA5}">
                      <a16:colId xmlns:a16="http://schemas.microsoft.com/office/drawing/2014/main" val="1004170049"/>
                    </a:ext>
                  </a:extLst>
                </a:gridCol>
                <a:gridCol w="590646">
                  <a:extLst>
                    <a:ext uri="{9D8B030D-6E8A-4147-A177-3AD203B41FA5}">
                      <a16:colId xmlns:a16="http://schemas.microsoft.com/office/drawing/2014/main" val="1138889524"/>
                    </a:ext>
                  </a:extLst>
                </a:gridCol>
                <a:gridCol w="590646">
                  <a:extLst>
                    <a:ext uri="{9D8B030D-6E8A-4147-A177-3AD203B41FA5}">
                      <a16:colId xmlns:a16="http://schemas.microsoft.com/office/drawing/2014/main" val="1425004590"/>
                    </a:ext>
                  </a:extLst>
                </a:gridCol>
                <a:gridCol w="590646">
                  <a:extLst>
                    <a:ext uri="{9D8B030D-6E8A-4147-A177-3AD203B41FA5}">
                      <a16:colId xmlns:a16="http://schemas.microsoft.com/office/drawing/2014/main" val="2151951450"/>
                    </a:ext>
                  </a:extLst>
                </a:gridCol>
                <a:gridCol w="590646">
                  <a:extLst>
                    <a:ext uri="{9D8B030D-6E8A-4147-A177-3AD203B41FA5}">
                      <a16:colId xmlns:a16="http://schemas.microsoft.com/office/drawing/2014/main" val="3418080756"/>
                    </a:ext>
                  </a:extLst>
                </a:gridCol>
                <a:gridCol w="590646">
                  <a:extLst>
                    <a:ext uri="{9D8B030D-6E8A-4147-A177-3AD203B41FA5}">
                      <a16:colId xmlns:a16="http://schemas.microsoft.com/office/drawing/2014/main" val="1944734562"/>
                    </a:ext>
                  </a:extLst>
                </a:gridCol>
                <a:gridCol w="590646">
                  <a:extLst>
                    <a:ext uri="{9D8B030D-6E8A-4147-A177-3AD203B41FA5}">
                      <a16:colId xmlns:a16="http://schemas.microsoft.com/office/drawing/2014/main" val="3086932041"/>
                    </a:ext>
                  </a:extLst>
                </a:gridCol>
                <a:gridCol w="590646">
                  <a:extLst>
                    <a:ext uri="{9D8B030D-6E8A-4147-A177-3AD203B41FA5}">
                      <a16:colId xmlns:a16="http://schemas.microsoft.com/office/drawing/2014/main" val="2678446089"/>
                    </a:ext>
                  </a:extLst>
                </a:gridCol>
              </a:tblGrid>
              <a:tr h="30041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FF"/>
                          </a:solidFill>
                          <a:latin typeface="Tw Cen MT"/>
                        </a:rPr>
                        <a:t>240</a:t>
                      </a:r>
                      <a:endParaRPr lang="en-US" dirty="0">
                        <a:ln>
                          <a:solidFill>
                            <a:srgbClr val="FFFF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FF"/>
                          </a:solidFill>
                          <a:latin typeface="Tw Cen MT"/>
                        </a:rPr>
                        <a:t>240</a:t>
                      </a:r>
                      <a:endParaRPr lang="en-US" dirty="0">
                        <a:ln>
                          <a:solidFill>
                            <a:srgbClr val="FFFF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FF"/>
                          </a:solidFill>
                          <a:latin typeface="Tw Cen MT"/>
                        </a:rPr>
                        <a:t>240</a:t>
                      </a:r>
                      <a:endParaRPr lang="en-US" dirty="0">
                        <a:ln>
                          <a:solidFill>
                            <a:srgbClr val="FFFF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FF"/>
                          </a:solidFill>
                          <a:latin typeface="Tw Cen MT"/>
                        </a:rPr>
                        <a:t>240</a:t>
                      </a:r>
                      <a:endParaRPr lang="en-US" dirty="0">
                        <a:ln>
                          <a:solidFill>
                            <a:srgbClr val="FFFF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FF"/>
                          </a:solidFill>
                          <a:latin typeface="Tw Cen MT"/>
                        </a:rPr>
                        <a:t>240</a:t>
                      </a:r>
                      <a:endParaRPr lang="en-US" dirty="0">
                        <a:ln>
                          <a:solidFill>
                            <a:srgbClr val="FFFF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FF"/>
                          </a:solidFill>
                        </a:rPr>
                        <a:t>240</a:t>
                      </a:r>
                      <a:endParaRPr lang="en-US" dirty="0">
                        <a:ln>
                          <a:solidFill>
                            <a:srgbClr val="FFFF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FF"/>
                          </a:solidFill>
                          <a:latin typeface="Tw Cen MT"/>
                        </a:rPr>
                        <a:t>240</a:t>
                      </a:r>
                      <a:endParaRPr lang="en-US" dirty="0">
                        <a:ln>
                          <a:solidFill>
                            <a:srgbClr val="FFFF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FF"/>
                          </a:solidFill>
                          <a:latin typeface="Tw Cen MT"/>
                        </a:rPr>
                        <a:t>240</a:t>
                      </a:r>
                      <a:endParaRPr lang="en-US" dirty="0">
                        <a:ln>
                          <a:solidFill>
                            <a:srgbClr val="FFFF00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377459"/>
                  </a:ext>
                </a:extLst>
              </a:tr>
              <a:tr h="30041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FF"/>
                          </a:solidFill>
                          <a:latin typeface="Tw Cen MT"/>
                        </a:rPr>
                        <a:t>240</a:t>
                      </a:r>
                      <a:endParaRPr lang="en-US" dirty="0">
                        <a:ln>
                          <a:solidFill>
                            <a:srgbClr val="FFFF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n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latin typeface="Tw Cen MT"/>
                        </a:rPr>
                        <a:t>34</a:t>
                      </a:r>
                      <a:endParaRPr lang="en-US" dirty="0">
                        <a:ln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effectLst/>
                          <a:uLnTx/>
                          <a:uFillTx/>
                        </a:rPr>
                        <a:t>34</a:t>
                      </a:r>
                      <a:endParaRPr kumimoji="0" lang="en-US" dirty="0">
                        <a:ln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effectLst/>
                          <a:uLnTx/>
                          <a:uFillTx/>
                        </a:rPr>
                        <a:t>34</a:t>
                      </a:r>
                      <a:endParaRPr kumimoji="0" lang="en-US" dirty="0">
                        <a:ln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effectLst/>
                          <a:uLnTx/>
                          <a:uFillTx/>
                        </a:rPr>
                        <a:t>34</a:t>
                      </a:r>
                      <a:endParaRPr kumimoji="0" lang="en-US" dirty="0">
                        <a:ln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effectLst/>
                          <a:uLnTx/>
                          <a:uFillTx/>
                        </a:rPr>
                        <a:t>34</a:t>
                      </a:r>
                      <a:endParaRPr kumimoji="0" lang="en-US" dirty="0">
                        <a:ln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effectLst/>
                          <a:uLnTx/>
                          <a:uFillTx/>
                        </a:rPr>
                        <a:t>34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FF"/>
                          </a:solidFill>
                          <a:latin typeface="Tw Cen MT"/>
                        </a:rPr>
                        <a:t>240</a:t>
                      </a:r>
                      <a:endParaRPr lang="en-US" dirty="0">
                        <a:ln>
                          <a:solidFill>
                            <a:srgbClr val="FFFF00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395468"/>
                  </a:ext>
                </a:extLst>
              </a:tr>
              <a:tr h="30041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FF"/>
                          </a:solidFill>
                          <a:latin typeface="Tw Cen MT"/>
                        </a:rPr>
                        <a:t>240</a:t>
                      </a:r>
                      <a:endParaRPr lang="en-US" dirty="0">
                        <a:ln>
                          <a:solidFill>
                            <a:srgbClr val="FFFF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n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latin typeface="Tw Cen MT"/>
                        </a:rPr>
                        <a:t>34</a:t>
                      </a:r>
                      <a:endParaRPr lang="en-US" dirty="0">
                        <a:ln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110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110</a:t>
                      </a:r>
                      <a:endParaRPr kumimoji="0" lang="en-US" dirty="0">
                        <a:ln>
                          <a:solidFill>
                            <a:srgbClr val="FFC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110</a:t>
                      </a:r>
                      <a:endParaRPr kumimoji="0" lang="en-US">
                        <a:ln>
                          <a:solidFill>
                            <a:srgbClr val="FFC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110</a:t>
                      </a:r>
                      <a:endParaRPr kumimoji="0" lang="en-US" dirty="0">
                        <a:ln>
                          <a:solidFill>
                            <a:srgbClr val="FFC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effectLst/>
                          <a:uLnTx/>
                          <a:uFillTx/>
                        </a:rPr>
                        <a:t>34</a:t>
                      </a:r>
                      <a:endParaRPr kumimoji="0" lang="en-US" dirty="0">
                        <a:ln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FF"/>
                          </a:solidFill>
                          <a:latin typeface="Tw Cen MT"/>
                        </a:rPr>
                        <a:t>240</a:t>
                      </a:r>
                      <a:endParaRPr lang="en-US" dirty="0">
                        <a:ln>
                          <a:solidFill>
                            <a:srgbClr val="FFFF00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377685"/>
                  </a:ext>
                </a:extLst>
              </a:tr>
              <a:tr h="30041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FF"/>
                          </a:solidFill>
                          <a:latin typeface="Tw Cen MT"/>
                        </a:rPr>
                        <a:t>240</a:t>
                      </a:r>
                      <a:endParaRPr lang="en-US" dirty="0">
                        <a:ln>
                          <a:solidFill>
                            <a:srgbClr val="FFFF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n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latin typeface="Tw Cen MT"/>
                        </a:rPr>
                        <a:t>34</a:t>
                      </a:r>
                      <a:endParaRPr lang="en-US" dirty="0">
                        <a:ln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110</a:t>
                      </a:r>
                      <a:endParaRPr kumimoji="0" lang="en-US">
                        <a:ln>
                          <a:solidFill>
                            <a:srgbClr val="FFC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110</a:t>
                      </a:r>
                      <a:endParaRPr kumimoji="0" lang="en-US">
                        <a:ln>
                          <a:solidFill>
                            <a:srgbClr val="FFC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110</a:t>
                      </a:r>
                      <a:endParaRPr kumimoji="0" lang="en-US">
                        <a:ln>
                          <a:solidFill>
                            <a:srgbClr val="FFC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110</a:t>
                      </a:r>
                      <a:endParaRPr kumimoji="0" lang="en-US" dirty="0">
                        <a:ln>
                          <a:solidFill>
                            <a:srgbClr val="FFC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effectLst/>
                          <a:uLnTx/>
                          <a:uFillTx/>
                        </a:rPr>
                        <a:t>34</a:t>
                      </a:r>
                      <a:endParaRPr kumimoji="0" lang="en-US" dirty="0">
                        <a:ln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FF"/>
                          </a:solidFill>
                          <a:latin typeface="Tw Cen MT"/>
                        </a:rPr>
                        <a:t>240</a:t>
                      </a:r>
                      <a:endParaRPr lang="en-US" dirty="0">
                        <a:ln>
                          <a:solidFill>
                            <a:srgbClr val="FFFF00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553058"/>
                  </a:ext>
                </a:extLst>
              </a:tr>
              <a:tr h="30041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FF"/>
                          </a:solidFill>
                          <a:latin typeface="Tw Cen MT"/>
                        </a:rPr>
                        <a:t>240</a:t>
                      </a:r>
                      <a:endParaRPr lang="en-US" dirty="0">
                        <a:ln>
                          <a:solidFill>
                            <a:srgbClr val="FFFF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effectLst/>
                          <a:uLnTx/>
                          <a:uFillTx/>
                        </a:rPr>
                        <a:t>34</a:t>
                      </a:r>
                      <a:endParaRPr kumimoji="0" lang="en-US" dirty="0">
                        <a:ln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effectLst/>
                          <a:uLnTx/>
                          <a:uFillTx/>
                        </a:rPr>
                        <a:t>34</a:t>
                      </a:r>
                      <a:endParaRPr kumimoji="0" lang="en-US" dirty="0">
                        <a:ln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effectLst/>
                          <a:uLnTx/>
                          <a:uFillTx/>
                        </a:rPr>
                        <a:t>34</a:t>
                      </a:r>
                      <a:endParaRPr kumimoji="0" lang="en-US" dirty="0">
                        <a:ln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effectLst/>
                          <a:uLnTx/>
                          <a:uFillTx/>
                        </a:rPr>
                        <a:t>34</a:t>
                      </a:r>
                      <a:endParaRPr kumimoji="0" lang="en-US" dirty="0">
                        <a:ln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effectLst/>
                          <a:uLnTx/>
                          <a:uFillTx/>
                        </a:rPr>
                        <a:t>34</a:t>
                      </a:r>
                      <a:endParaRPr kumimoji="0" lang="en-US" dirty="0">
                        <a:ln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FF"/>
                          </a:solidFill>
                          <a:latin typeface="Tw Cen MT"/>
                        </a:rPr>
                        <a:t>240</a:t>
                      </a:r>
                      <a:endParaRPr lang="en-US" dirty="0">
                        <a:ln>
                          <a:solidFill>
                            <a:srgbClr val="FFFF00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930679"/>
                  </a:ext>
                </a:extLst>
              </a:tr>
              <a:tr h="30041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FF"/>
                          </a:solidFill>
                          <a:latin typeface="Tw Cen MT"/>
                        </a:rPr>
                        <a:t>240</a:t>
                      </a:r>
                      <a:endParaRPr lang="en-US" dirty="0">
                        <a:ln>
                          <a:solidFill>
                            <a:srgbClr val="FFFF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noProof="0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FF"/>
                          </a:solidFill>
                          <a:latin typeface="Tw Cen MT"/>
                        </a:rPr>
                        <a:t>240</a:t>
                      </a:r>
                      <a:endParaRPr lang="en-US" dirty="0">
                        <a:ln>
                          <a:solidFill>
                            <a:srgbClr val="FFFF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FF"/>
                          </a:solidFill>
                          <a:latin typeface="Tw Cen MT"/>
                        </a:rPr>
                        <a:t>240</a:t>
                      </a:r>
                      <a:endParaRPr lang="en-US" dirty="0">
                        <a:ln>
                          <a:solidFill>
                            <a:srgbClr val="FFFF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FF"/>
                          </a:solidFill>
                          <a:latin typeface="Tw Cen MT"/>
                        </a:rPr>
                        <a:t>240</a:t>
                      </a:r>
                      <a:endParaRPr lang="en-US" dirty="0">
                        <a:ln>
                          <a:solidFill>
                            <a:srgbClr val="FFFF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FF"/>
                          </a:solidFill>
                          <a:latin typeface="Tw Cen MT"/>
                        </a:rPr>
                        <a:t>240</a:t>
                      </a:r>
                      <a:endParaRPr lang="en-US" dirty="0">
                        <a:ln>
                          <a:solidFill>
                            <a:srgbClr val="FFFF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FF"/>
                          </a:solidFill>
                          <a:latin typeface="Tw Cen MT"/>
                        </a:rPr>
                        <a:t>240</a:t>
                      </a:r>
                      <a:endParaRPr lang="en-US" dirty="0">
                        <a:ln>
                          <a:solidFill>
                            <a:srgbClr val="FFFF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FF"/>
                          </a:solidFill>
                          <a:latin typeface="Tw Cen MT"/>
                        </a:rPr>
                        <a:t>240</a:t>
                      </a:r>
                      <a:endParaRPr lang="en-US" dirty="0">
                        <a:ln>
                          <a:solidFill>
                            <a:srgbClr val="FFFF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FF"/>
                          </a:solidFill>
                          <a:latin typeface="Tw Cen MT"/>
                        </a:rPr>
                        <a:t>240</a:t>
                      </a:r>
                      <a:endParaRPr lang="en-US" dirty="0">
                        <a:ln>
                          <a:solidFill>
                            <a:srgbClr val="FFFF00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744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334719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4F5B4-0E46-4200-8278-2B2363C36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34115" y="108137"/>
            <a:ext cx="4521385" cy="1499616"/>
          </a:xfrm>
        </p:spPr>
        <p:txBody>
          <a:bodyPr/>
          <a:lstStyle/>
          <a:p>
            <a:r>
              <a:rPr lang="en-US" dirty="0"/>
              <a:t>CMYK Example (6x8)</a:t>
            </a:r>
          </a:p>
        </p:txBody>
      </p:sp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8B79B3A3-3899-4FF8-891F-E7E3CAC3EA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" y="3156820"/>
            <a:ext cx="4763165" cy="3572374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D96565-96A7-4A57-A818-46F3E7F6C552}"/>
              </a:ext>
            </a:extLst>
          </p:cNvPr>
          <p:cNvCxnSpPr>
            <a:cxnSpLocks/>
          </p:cNvCxnSpPr>
          <p:nvPr/>
        </p:nvCxnSpPr>
        <p:spPr>
          <a:xfrm>
            <a:off x="705678" y="3160245"/>
            <a:ext cx="0" cy="35689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7D3FC5-B228-4052-9903-CBB24F3C5A24}"/>
              </a:ext>
            </a:extLst>
          </p:cNvPr>
          <p:cNvCxnSpPr>
            <a:cxnSpLocks/>
          </p:cNvCxnSpPr>
          <p:nvPr/>
        </p:nvCxnSpPr>
        <p:spPr>
          <a:xfrm>
            <a:off x="1295400" y="3156820"/>
            <a:ext cx="0" cy="35689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B405DA-4FF3-4376-A7B3-A36B67F17B4B}"/>
              </a:ext>
            </a:extLst>
          </p:cNvPr>
          <p:cNvCxnSpPr>
            <a:cxnSpLocks/>
          </p:cNvCxnSpPr>
          <p:nvPr/>
        </p:nvCxnSpPr>
        <p:spPr>
          <a:xfrm>
            <a:off x="1901588" y="3160245"/>
            <a:ext cx="0" cy="35689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A0BD525-95EE-4082-BBE9-1427F2A44BB7}"/>
              </a:ext>
            </a:extLst>
          </p:cNvPr>
          <p:cNvCxnSpPr>
            <a:cxnSpLocks/>
          </p:cNvCxnSpPr>
          <p:nvPr/>
        </p:nvCxnSpPr>
        <p:spPr>
          <a:xfrm>
            <a:off x="2491310" y="3156820"/>
            <a:ext cx="0" cy="35689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A108393-6D7A-4227-8057-EB0535C6D47B}"/>
              </a:ext>
            </a:extLst>
          </p:cNvPr>
          <p:cNvCxnSpPr>
            <a:cxnSpLocks/>
          </p:cNvCxnSpPr>
          <p:nvPr/>
        </p:nvCxnSpPr>
        <p:spPr>
          <a:xfrm>
            <a:off x="3077718" y="3153618"/>
            <a:ext cx="0" cy="35689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59484E-8412-42DB-8990-6EFE52326AFE}"/>
              </a:ext>
            </a:extLst>
          </p:cNvPr>
          <p:cNvCxnSpPr>
            <a:cxnSpLocks/>
          </p:cNvCxnSpPr>
          <p:nvPr/>
        </p:nvCxnSpPr>
        <p:spPr>
          <a:xfrm>
            <a:off x="3667440" y="3140254"/>
            <a:ext cx="0" cy="35689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021FE3-FF81-49FF-911B-08869C0C94C6}"/>
              </a:ext>
            </a:extLst>
          </p:cNvPr>
          <p:cNvCxnSpPr>
            <a:cxnSpLocks/>
          </p:cNvCxnSpPr>
          <p:nvPr/>
        </p:nvCxnSpPr>
        <p:spPr>
          <a:xfrm>
            <a:off x="4283171" y="3160244"/>
            <a:ext cx="0" cy="35689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A63BECA-B8D0-4F0D-A116-56F5A166F04A}"/>
              </a:ext>
            </a:extLst>
          </p:cNvPr>
          <p:cNvCxnSpPr>
            <a:cxnSpLocks/>
          </p:cNvCxnSpPr>
          <p:nvPr/>
        </p:nvCxnSpPr>
        <p:spPr>
          <a:xfrm>
            <a:off x="4872893" y="3156819"/>
            <a:ext cx="0" cy="35689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27763C8D-F97D-43CF-AA84-2463BFBB26B9}"/>
              </a:ext>
            </a:extLst>
          </p:cNvPr>
          <p:cNvGraphicFramePr>
            <a:graphicFrameLocks noGrp="1"/>
          </p:cNvGraphicFramePr>
          <p:nvPr/>
        </p:nvGraphicFramePr>
        <p:xfrm>
          <a:off x="1358918" y="384498"/>
          <a:ext cx="4813984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1748">
                  <a:extLst>
                    <a:ext uri="{9D8B030D-6E8A-4147-A177-3AD203B41FA5}">
                      <a16:colId xmlns:a16="http://schemas.microsoft.com/office/drawing/2014/main" val="1004170049"/>
                    </a:ext>
                  </a:extLst>
                </a:gridCol>
                <a:gridCol w="601748">
                  <a:extLst>
                    <a:ext uri="{9D8B030D-6E8A-4147-A177-3AD203B41FA5}">
                      <a16:colId xmlns:a16="http://schemas.microsoft.com/office/drawing/2014/main" val="1138889524"/>
                    </a:ext>
                  </a:extLst>
                </a:gridCol>
                <a:gridCol w="601748">
                  <a:extLst>
                    <a:ext uri="{9D8B030D-6E8A-4147-A177-3AD203B41FA5}">
                      <a16:colId xmlns:a16="http://schemas.microsoft.com/office/drawing/2014/main" val="1425004590"/>
                    </a:ext>
                  </a:extLst>
                </a:gridCol>
                <a:gridCol w="601748">
                  <a:extLst>
                    <a:ext uri="{9D8B030D-6E8A-4147-A177-3AD203B41FA5}">
                      <a16:colId xmlns:a16="http://schemas.microsoft.com/office/drawing/2014/main" val="2151951450"/>
                    </a:ext>
                  </a:extLst>
                </a:gridCol>
                <a:gridCol w="601748">
                  <a:extLst>
                    <a:ext uri="{9D8B030D-6E8A-4147-A177-3AD203B41FA5}">
                      <a16:colId xmlns:a16="http://schemas.microsoft.com/office/drawing/2014/main" val="3418080756"/>
                    </a:ext>
                  </a:extLst>
                </a:gridCol>
                <a:gridCol w="601748">
                  <a:extLst>
                    <a:ext uri="{9D8B030D-6E8A-4147-A177-3AD203B41FA5}">
                      <a16:colId xmlns:a16="http://schemas.microsoft.com/office/drawing/2014/main" val="1944734562"/>
                    </a:ext>
                  </a:extLst>
                </a:gridCol>
                <a:gridCol w="601748">
                  <a:extLst>
                    <a:ext uri="{9D8B030D-6E8A-4147-A177-3AD203B41FA5}">
                      <a16:colId xmlns:a16="http://schemas.microsoft.com/office/drawing/2014/main" val="3086932041"/>
                    </a:ext>
                  </a:extLst>
                </a:gridCol>
                <a:gridCol w="601748">
                  <a:extLst>
                    <a:ext uri="{9D8B030D-6E8A-4147-A177-3AD203B41FA5}">
                      <a16:colId xmlns:a16="http://schemas.microsoft.com/office/drawing/2014/main" val="2678446089"/>
                    </a:ext>
                  </a:extLst>
                </a:gridCol>
              </a:tblGrid>
              <a:tr h="30041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81</a:t>
                      </a:r>
                      <a:endParaRPr kumimoji="0" lang="en-US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81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81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81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81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81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81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81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377459"/>
                  </a:ext>
                </a:extLst>
              </a:tr>
              <a:tr h="30041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81</a:t>
                      </a:r>
                      <a:endParaRPr kumimoji="0" lang="en-US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145</a:t>
                      </a:r>
                      <a:endParaRPr lang="en-US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145</a:t>
                      </a:r>
                      <a:endParaRPr lang="en-US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145</a:t>
                      </a:r>
                      <a:endParaRPr lang="en-US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145</a:t>
                      </a:r>
                      <a:endParaRPr lang="en-US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145</a:t>
                      </a:r>
                      <a:endParaRPr lang="en-US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145</a:t>
                      </a:r>
                      <a:endParaRPr lang="en-US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81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395468"/>
                  </a:ext>
                </a:extLst>
              </a:tr>
              <a:tr h="30041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81</a:t>
                      </a:r>
                      <a:endParaRPr kumimoji="0" lang="en-US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145</a:t>
                      </a:r>
                      <a:endParaRPr lang="en-US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41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41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41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41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145</a:t>
                      </a:r>
                      <a:endParaRPr lang="en-US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81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377685"/>
                  </a:ext>
                </a:extLst>
              </a:tr>
              <a:tr h="30041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81</a:t>
                      </a:r>
                      <a:endParaRPr kumimoji="0" lang="en-US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145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41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41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41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00206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41</a:t>
                      </a:r>
                      <a:endParaRPr kumimoji="0" lang="en-US" dirty="0">
                        <a:ln>
                          <a:solidFill>
                            <a:srgbClr val="00206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145</a:t>
                      </a:r>
                      <a:endParaRPr lang="en-US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81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553058"/>
                  </a:ext>
                </a:extLst>
              </a:tr>
              <a:tr h="30041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81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145</a:t>
                      </a:r>
                      <a:endParaRPr lang="en-US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145</a:t>
                      </a:r>
                      <a:endParaRPr lang="en-US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145</a:t>
                      </a:r>
                      <a:endParaRPr lang="en-US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145</a:t>
                      </a:r>
                      <a:endParaRPr lang="en-US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145</a:t>
                      </a:r>
                      <a:endParaRPr lang="en-US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>
                          <a:ln>
                            <a:solidFill>
                              <a:srgbClr val="00B0F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145</a:t>
                      </a:r>
                      <a:endParaRPr lang="en-US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81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930679"/>
                  </a:ext>
                </a:extLst>
              </a:tr>
              <a:tr h="300415"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81</a:t>
                      </a:r>
                      <a:endParaRPr kumimoji="0" lang="en-US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81</a:t>
                      </a:r>
                      <a:endParaRPr kumimoji="0" lang="en-US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81</a:t>
                      </a:r>
                      <a:endParaRPr kumimoji="0" lang="en-US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81</a:t>
                      </a:r>
                      <a:endParaRPr kumimoji="0" lang="en-US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81</a:t>
                      </a:r>
                      <a:endParaRPr kumimoji="0" lang="en-US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81</a:t>
                      </a:r>
                      <a:endParaRPr kumimoji="0" lang="en-US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81</a:t>
                      </a:r>
                      <a:endParaRPr kumimoji="0" lang="en-US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0070C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81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0070C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744921"/>
                  </a:ext>
                </a:extLst>
              </a:tr>
            </a:tbl>
          </a:graphicData>
        </a:graphic>
      </p:graphicFrame>
      <p:graphicFrame>
        <p:nvGraphicFramePr>
          <p:cNvPr id="22" name="Table 20">
            <a:extLst>
              <a:ext uri="{FF2B5EF4-FFF2-40B4-BE49-F238E27FC236}">
                <a16:creationId xmlns:a16="http://schemas.microsoft.com/office/drawing/2014/main" id="{C322800B-F2DD-4975-AB8E-A5FB42D3DD4F}"/>
              </a:ext>
            </a:extLst>
          </p:cNvPr>
          <p:cNvGraphicFramePr>
            <a:graphicFrameLocks noGrp="1"/>
          </p:cNvGraphicFramePr>
          <p:nvPr/>
        </p:nvGraphicFramePr>
        <p:xfrm>
          <a:off x="7274442" y="1461977"/>
          <a:ext cx="4583056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72882">
                  <a:extLst>
                    <a:ext uri="{9D8B030D-6E8A-4147-A177-3AD203B41FA5}">
                      <a16:colId xmlns:a16="http://schemas.microsoft.com/office/drawing/2014/main" val="1004170049"/>
                    </a:ext>
                  </a:extLst>
                </a:gridCol>
                <a:gridCol w="572882">
                  <a:extLst>
                    <a:ext uri="{9D8B030D-6E8A-4147-A177-3AD203B41FA5}">
                      <a16:colId xmlns:a16="http://schemas.microsoft.com/office/drawing/2014/main" val="1138889524"/>
                    </a:ext>
                  </a:extLst>
                </a:gridCol>
                <a:gridCol w="572882">
                  <a:extLst>
                    <a:ext uri="{9D8B030D-6E8A-4147-A177-3AD203B41FA5}">
                      <a16:colId xmlns:a16="http://schemas.microsoft.com/office/drawing/2014/main" val="1425004590"/>
                    </a:ext>
                  </a:extLst>
                </a:gridCol>
                <a:gridCol w="572882">
                  <a:extLst>
                    <a:ext uri="{9D8B030D-6E8A-4147-A177-3AD203B41FA5}">
                      <a16:colId xmlns:a16="http://schemas.microsoft.com/office/drawing/2014/main" val="2151951450"/>
                    </a:ext>
                  </a:extLst>
                </a:gridCol>
                <a:gridCol w="572882">
                  <a:extLst>
                    <a:ext uri="{9D8B030D-6E8A-4147-A177-3AD203B41FA5}">
                      <a16:colId xmlns:a16="http://schemas.microsoft.com/office/drawing/2014/main" val="3418080756"/>
                    </a:ext>
                  </a:extLst>
                </a:gridCol>
                <a:gridCol w="572882">
                  <a:extLst>
                    <a:ext uri="{9D8B030D-6E8A-4147-A177-3AD203B41FA5}">
                      <a16:colId xmlns:a16="http://schemas.microsoft.com/office/drawing/2014/main" val="1944734562"/>
                    </a:ext>
                  </a:extLst>
                </a:gridCol>
                <a:gridCol w="572882">
                  <a:extLst>
                    <a:ext uri="{9D8B030D-6E8A-4147-A177-3AD203B41FA5}">
                      <a16:colId xmlns:a16="http://schemas.microsoft.com/office/drawing/2014/main" val="3086932041"/>
                    </a:ext>
                  </a:extLst>
                </a:gridCol>
                <a:gridCol w="572882">
                  <a:extLst>
                    <a:ext uri="{9D8B030D-6E8A-4147-A177-3AD203B41FA5}">
                      <a16:colId xmlns:a16="http://schemas.microsoft.com/office/drawing/2014/main" val="2678446089"/>
                    </a:ext>
                  </a:extLst>
                </a:gridCol>
              </a:tblGrid>
              <a:tr h="300415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A66BD3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90</a:t>
                      </a:r>
                      <a:endParaRPr lang="en-US" dirty="0">
                        <a:ln>
                          <a:solidFill>
                            <a:srgbClr val="A66BD3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A66BD3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90</a:t>
                      </a:r>
                      <a:endParaRPr lang="en-US" dirty="0">
                        <a:ln>
                          <a:solidFill>
                            <a:srgbClr val="A66BD3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A66BD3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90</a:t>
                      </a:r>
                      <a:endParaRPr lang="en-US" dirty="0">
                        <a:ln>
                          <a:solidFill>
                            <a:srgbClr val="A66BD3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A66BD3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90</a:t>
                      </a:r>
                      <a:endParaRPr lang="en-US" dirty="0">
                        <a:ln>
                          <a:solidFill>
                            <a:srgbClr val="A66BD3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>
                          <a:ln>
                            <a:solidFill>
                              <a:srgbClr val="A66BD3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90</a:t>
                      </a:r>
                      <a:endParaRPr lang="en-US" dirty="0">
                        <a:ln>
                          <a:solidFill>
                            <a:srgbClr val="A66BD3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A66BD3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90</a:t>
                      </a:r>
                      <a:endParaRPr lang="en-US" dirty="0">
                        <a:ln>
                          <a:solidFill>
                            <a:srgbClr val="A66BD3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>
                          <a:ln>
                            <a:solidFill>
                              <a:srgbClr val="A66BD3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90</a:t>
                      </a:r>
                      <a:endParaRPr lang="en-US" dirty="0">
                        <a:ln>
                          <a:solidFill>
                            <a:srgbClr val="A66BD3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A66BD3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90</a:t>
                      </a:r>
                      <a:endParaRPr lang="en-US" dirty="0">
                        <a:ln>
                          <a:solidFill>
                            <a:srgbClr val="A66BD3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377459"/>
                  </a:ext>
                </a:extLst>
              </a:tr>
              <a:tr h="300415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A66BD3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90</a:t>
                      </a:r>
                      <a:endParaRPr lang="en-US" dirty="0">
                        <a:ln>
                          <a:solidFill>
                            <a:srgbClr val="A66BD3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FB9DFD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54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FB9DFD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FB9DFD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54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FB9DFD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FB9DFD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54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FB9DFD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FB9DFD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54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FB9DFD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FB9DFD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54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FB9DFD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FB9DFD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54</a:t>
                      </a:r>
                      <a:endParaRPr kumimoji="0" lang="en-US" dirty="0">
                        <a:ln>
                          <a:solidFill>
                            <a:srgbClr val="FB9DFD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A66BD3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90</a:t>
                      </a:r>
                      <a:endParaRPr lang="en-US" dirty="0">
                        <a:ln>
                          <a:solidFill>
                            <a:srgbClr val="A66BD3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395468"/>
                  </a:ext>
                </a:extLst>
              </a:tr>
              <a:tr h="300415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A66BD3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90</a:t>
                      </a:r>
                      <a:endParaRPr lang="en-US" dirty="0">
                        <a:ln>
                          <a:solidFill>
                            <a:srgbClr val="A66BD3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FB9DFD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54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FB9DFD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240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240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7030A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240</a:t>
                      </a:r>
                      <a:endParaRPr kumimoji="0" lang="en-US">
                        <a:ln>
                          <a:solidFill>
                            <a:srgbClr val="7030A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240</a:t>
                      </a:r>
                      <a:endParaRPr kumimoji="0" lang="en-US">
                        <a:ln>
                          <a:solidFill>
                            <a:srgbClr val="7030A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FB9DFD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54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FB9DFD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A66BD3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90</a:t>
                      </a:r>
                      <a:endParaRPr lang="en-US" dirty="0">
                        <a:ln>
                          <a:solidFill>
                            <a:srgbClr val="A66BD3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377685"/>
                  </a:ext>
                </a:extLst>
              </a:tr>
              <a:tr h="300415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A66BD3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90</a:t>
                      </a:r>
                      <a:endParaRPr lang="en-US" dirty="0">
                        <a:ln>
                          <a:solidFill>
                            <a:srgbClr val="A66BD3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FB9DFD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54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FB9DFD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240</a:t>
                      </a:r>
                      <a:endParaRPr kumimoji="0" lang="en-US" dirty="0">
                        <a:ln>
                          <a:solidFill>
                            <a:srgbClr val="7030A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240</a:t>
                      </a:r>
                      <a:endParaRPr kumimoji="0" lang="en-US" dirty="0">
                        <a:ln>
                          <a:solidFill>
                            <a:srgbClr val="7030A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240</a:t>
                      </a:r>
                      <a:endParaRPr kumimoji="0" lang="en-US" dirty="0">
                        <a:ln>
                          <a:solidFill>
                            <a:srgbClr val="7030A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7030A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240</a:t>
                      </a:r>
                      <a:endParaRPr kumimoji="0" lang="en-US" dirty="0">
                        <a:ln>
                          <a:solidFill>
                            <a:srgbClr val="7030A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FB9DFD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54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FB9DFD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A66BD3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90</a:t>
                      </a:r>
                      <a:endParaRPr lang="en-US" dirty="0">
                        <a:ln>
                          <a:solidFill>
                            <a:srgbClr val="A66BD3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553058"/>
                  </a:ext>
                </a:extLst>
              </a:tr>
              <a:tr h="300415"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A66BD3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90</a:t>
                      </a:r>
                      <a:endParaRPr lang="en-US" dirty="0">
                        <a:ln>
                          <a:solidFill>
                            <a:srgbClr val="A66BD3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FB9DFD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54</a:t>
                      </a:r>
                      <a:endParaRPr kumimoji="0" lang="en-US" dirty="0">
                        <a:ln>
                          <a:solidFill>
                            <a:srgbClr val="FB9DFD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FB9DFD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54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FB9DFD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FB9DFD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54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FB9DFD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FB9DFD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54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FB9DFD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FB9DFD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54</a:t>
                      </a:r>
                      <a:endParaRPr kumimoji="0" lang="en-US" dirty="0">
                        <a:ln>
                          <a:solidFill>
                            <a:srgbClr val="FB9DFD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FB9DFD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54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FB9DFD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A66BD3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90</a:t>
                      </a:r>
                      <a:endParaRPr lang="en-US" dirty="0">
                        <a:ln>
                          <a:solidFill>
                            <a:srgbClr val="A66BD3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930679"/>
                  </a:ext>
                </a:extLst>
              </a:tr>
              <a:tr h="300415"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rgbClr val="A66BD3"/>
                            </a:solidFill>
                          </a:ln>
                        </a:rPr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rgbClr val="A66BD3"/>
                            </a:solidFill>
                          </a:ln>
                        </a:rPr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rgbClr val="A66BD3"/>
                            </a:solidFill>
                          </a:ln>
                        </a:rPr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A66BD3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90</a:t>
                      </a:r>
                      <a:endParaRPr lang="en-US" dirty="0">
                        <a:ln>
                          <a:solidFill>
                            <a:srgbClr val="A66BD3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A66BD3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90</a:t>
                      </a:r>
                      <a:endParaRPr lang="en-US" dirty="0">
                        <a:ln>
                          <a:solidFill>
                            <a:srgbClr val="A66BD3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A66BD3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90</a:t>
                      </a:r>
                      <a:endParaRPr lang="en-US" dirty="0">
                        <a:ln>
                          <a:solidFill>
                            <a:srgbClr val="A66BD3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A66BD3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90</a:t>
                      </a:r>
                      <a:endParaRPr lang="en-US" dirty="0">
                        <a:ln>
                          <a:solidFill>
                            <a:srgbClr val="A66BD3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A66BD3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90</a:t>
                      </a:r>
                      <a:endParaRPr lang="en-US" dirty="0">
                        <a:ln>
                          <a:solidFill>
                            <a:srgbClr val="A66BD3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744921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9F6EB94-DAC8-4B35-9075-CF3CD139FFAB}"/>
              </a:ext>
            </a:extLst>
          </p:cNvPr>
          <p:cNvGraphicFramePr>
            <a:graphicFrameLocks noGrp="1"/>
          </p:cNvGraphicFramePr>
          <p:nvPr/>
        </p:nvGraphicFramePr>
        <p:xfrm>
          <a:off x="7248045" y="4179348"/>
          <a:ext cx="4725168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90646">
                  <a:extLst>
                    <a:ext uri="{9D8B030D-6E8A-4147-A177-3AD203B41FA5}">
                      <a16:colId xmlns:a16="http://schemas.microsoft.com/office/drawing/2014/main" val="1004170049"/>
                    </a:ext>
                  </a:extLst>
                </a:gridCol>
                <a:gridCol w="590646">
                  <a:extLst>
                    <a:ext uri="{9D8B030D-6E8A-4147-A177-3AD203B41FA5}">
                      <a16:colId xmlns:a16="http://schemas.microsoft.com/office/drawing/2014/main" val="1138889524"/>
                    </a:ext>
                  </a:extLst>
                </a:gridCol>
                <a:gridCol w="590646">
                  <a:extLst>
                    <a:ext uri="{9D8B030D-6E8A-4147-A177-3AD203B41FA5}">
                      <a16:colId xmlns:a16="http://schemas.microsoft.com/office/drawing/2014/main" val="1425004590"/>
                    </a:ext>
                  </a:extLst>
                </a:gridCol>
                <a:gridCol w="590646">
                  <a:extLst>
                    <a:ext uri="{9D8B030D-6E8A-4147-A177-3AD203B41FA5}">
                      <a16:colId xmlns:a16="http://schemas.microsoft.com/office/drawing/2014/main" val="2151951450"/>
                    </a:ext>
                  </a:extLst>
                </a:gridCol>
                <a:gridCol w="590646">
                  <a:extLst>
                    <a:ext uri="{9D8B030D-6E8A-4147-A177-3AD203B41FA5}">
                      <a16:colId xmlns:a16="http://schemas.microsoft.com/office/drawing/2014/main" val="3418080756"/>
                    </a:ext>
                  </a:extLst>
                </a:gridCol>
                <a:gridCol w="590646">
                  <a:extLst>
                    <a:ext uri="{9D8B030D-6E8A-4147-A177-3AD203B41FA5}">
                      <a16:colId xmlns:a16="http://schemas.microsoft.com/office/drawing/2014/main" val="1944734562"/>
                    </a:ext>
                  </a:extLst>
                </a:gridCol>
                <a:gridCol w="590646">
                  <a:extLst>
                    <a:ext uri="{9D8B030D-6E8A-4147-A177-3AD203B41FA5}">
                      <a16:colId xmlns:a16="http://schemas.microsoft.com/office/drawing/2014/main" val="3086932041"/>
                    </a:ext>
                  </a:extLst>
                </a:gridCol>
                <a:gridCol w="590646">
                  <a:extLst>
                    <a:ext uri="{9D8B030D-6E8A-4147-A177-3AD203B41FA5}">
                      <a16:colId xmlns:a16="http://schemas.microsoft.com/office/drawing/2014/main" val="2678446089"/>
                    </a:ext>
                  </a:extLst>
                </a:gridCol>
              </a:tblGrid>
              <a:tr h="30041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FF"/>
                          </a:solidFill>
                          <a:latin typeface="Tw Cen MT"/>
                        </a:rPr>
                        <a:t>240</a:t>
                      </a:r>
                      <a:endParaRPr lang="en-US" dirty="0">
                        <a:ln>
                          <a:solidFill>
                            <a:srgbClr val="FFFF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FF"/>
                          </a:solidFill>
                          <a:latin typeface="Tw Cen MT"/>
                        </a:rPr>
                        <a:t>240</a:t>
                      </a:r>
                      <a:endParaRPr lang="en-US" dirty="0">
                        <a:ln>
                          <a:solidFill>
                            <a:srgbClr val="FFFF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FF"/>
                          </a:solidFill>
                          <a:latin typeface="Tw Cen MT"/>
                        </a:rPr>
                        <a:t>240</a:t>
                      </a:r>
                      <a:endParaRPr lang="en-US" dirty="0">
                        <a:ln>
                          <a:solidFill>
                            <a:srgbClr val="FFFF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FF"/>
                          </a:solidFill>
                          <a:latin typeface="Tw Cen MT"/>
                        </a:rPr>
                        <a:t>240</a:t>
                      </a:r>
                      <a:endParaRPr lang="en-US" dirty="0">
                        <a:ln>
                          <a:solidFill>
                            <a:srgbClr val="FFFF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FF"/>
                          </a:solidFill>
                          <a:latin typeface="Tw Cen MT"/>
                        </a:rPr>
                        <a:t>240</a:t>
                      </a:r>
                      <a:endParaRPr lang="en-US" dirty="0">
                        <a:ln>
                          <a:solidFill>
                            <a:srgbClr val="FFFF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FF"/>
                          </a:solidFill>
                        </a:rPr>
                        <a:t>240</a:t>
                      </a:r>
                      <a:endParaRPr lang="en-US" dirty="0">
                        <a:ln>
                          <a:solidFill>
                            <a:srgbClr val="FFFF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FF"/>
                          </a:solidFill>
                          <a:latin typeface="Tw Cen MT"/>
                        </a:rPr>
                        <a:t>240</a:t>
                      </a:r>
                      <a:endParaRPr lang="en-US" dirty="0">
                        <a:ln>
                          <a:solidFill>
                            <a:srgbClr val="FFFF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FF"/>
                          </a:solidFill>
                          <a:latin typeface="Tw Cen MT"/>
                        </a:rPr>
                        <a:t>240</a:t>
                      </a:r>
                      <a:endParaRPr lang="en-US" dirty="0">
                        <a:ln>
                          <a:solidFill>
                            <a:srgbClr val="FFFF00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377459"/>
                  </a:ext>
                </a:extLst>
              </a:tr>
              <a:tr h="30041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FF"/>
                          </a:solidFill>
                          <a:latin typeface="Tw Cen MT"/>
                        </a:rPr>
                        <a:t>240</a:t>
                      </a:r>
                      <a:endParaRPr lang="en-US" dirty="0">
                        <a:ln>
                          <a:solidFill>
                            <a:srgbClr val="FFFF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n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latin typeface="Tw Cen MT"/>
                        </a:rPr>
                        <a:t>34</a:t>
                      </a:r>
                      <a:endParaRPr lang="en-US" dirty="0">
                        <a:ln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effectLst/>
                          <a:uLnTx/>
                          <a:uFillTx/>
                        </a:rPr>
                        <a:t>34</a:t>
                      </a:r>
                      <a:endParaRPr kumimoji="0" lang="en-US" dirty="0">
                        <a:ln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effectLst/>
                          <a:uLnTx/>
                          <a:uFillTx/>
                        </a:rPr>
                        <a:t>34</a:t>
                      </a:r>
                      <a:endParaRPr kumimoji="0" lang="en-US" dirty="0">
                        <a:ln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effectLst/>
                          <a:uLnTx/>
                          <a:uFillTx/>
                        </a:rPr>
                        <a:t>34</a:t>
                      </a:r>
                      <a:endParaRPr kumimoji="0" lang="en-US" dirty="0">
                        <a:ln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effectLst/>
                          <a:uLnTx/>
                          <a:uFillTx/>
                        </a:rPr>
                        <a:t>34</a:t>
                      </a:r>
                      <a:endParaRPr kumimoji="0" lang="en-US" dirty="0">
                        <a:ln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effectLst/>
                          <a:uLnTx/>
                          <a:uFillTx/>
                        </a:rPr>
                        <a:t>34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FF"/>
                          </a:solidFill>
                          <a:latin typeface="Tw Cen MT"/>
                        </a:rPr>
                        <a:t>240</a:t>
                      </a:r>
                      <a:endParaRPr lang="en-US" dirty="0">
                        <a:ln>
                          <a:solidFill>
                            <a:srgbClr val="FFFF00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395468"/>
                  </a:ext>
                </a:extLst>
              </a:tr>
              <a:tr h="30041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FF"/>
                          </a:solidFill>
                          <a:latin typeface="Tw Cen MT"/>
                        </a:rPr>
                        <a:t>240</a:t>
                      </a:r>
                      <a:endParaRPr lang="en-US" dirty="0">
                        <a:ln>
                          <a:solidFill>
                            <a:srgbClr val="FFFF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n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latin typeface="Tw Cen MT"/>
                        </a:rPr>
                        <a:t>34</a:t>
                      </a:r>
                      <a:endParaRPr lang="en-US" dirty="0">
                        <a:ln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Tw Cen MT" panose="020B0602020104020603"/>
                          <a:ea typeface="+mn-ea"/>
                          <a:cs typeface="+mn-cs"/>
                        </a:rPr>
                        <a:t>110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solidFill>
                            <a:srgbClr val="FFC000"/>
                          </a:solidFill>
                        </a:ln>
                        <a:solidFill>
                          <a:srgbClr val="FFFFFF"/>
                        </a:solidFill>
                        <a:effectLst/>
                        <a:uLnTx/>
                        <a:uFillTx/>
                        <a:latin typeface="Tw Cen MT" panose="020B0602020104020603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110</a:t>
                      </a:r>
                      <a:endParaRPr kumimoji="0" lang="en-US" dirty="0">
                        <a:ln>
                          <a:solidFill>
                            <a:srgbClr val="FFC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110</a:t>
                      </a:r>
                      <a:endParaRPr kumimoji="0" lang="en-US">
                        <a:ln>
                          <a:solidFill>
                            <a:srgbClr val="FFC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110</a:t>
                      </a:r>
                      <a:endParaRPr kumimoji="0" lang="en-US" dirty="0">
                        <a:ln>
                          <a:solidFill>
                            <a:srgbClr val="FFC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effectLst/>
                          <a:uLnTx/>
                          <a:uFillTx/>
                        </a:rPr>
                        <a:t>34</a:t>
                      </a:r>
                      <a:endParaRPr kumimoji="0" lang="en-US" dirty="0">
                        <a:ln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FF"/>
                          </a:solidFill>
                          <a:latin typeface="Tw Cen MT"/>
                        </a:rPr>
                        <a:t>240</a:t>
                      </a:r>
                      <a:endParaRPr lang="en-US" dirty="0">
                        <a:ln>
                          <a:solidFill>
                            <a:srgbClr val="FFFF00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377685"/>
                  </a:ext>
                </a:extLst>
              </a:tr>
              <a:tr h="30041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FF"/>
                          </a:solidFill>
                          <a:latin typeface="Tw Cen MT"/>
                        </a:rPr>
                        <a:t>240</a:t>
                      </a:r>
                      <a:endParaRPr lang="en-US" dirty="0">
                        <a:ln>
                          <a:solidFill>
                            <a:srgbClr val="FFFF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n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latin typeface="Tw Cen MT"/>
                        </a:rPr>
                        <a:t>34</a:t>
                      </a:r>
                      <a:endParaRPr lang="en-US" dirty="0">
                        <a:ln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110</a:t>
                      </a:r>
                      <a:endParaRPr kumimoji="0" lang="en-US">
                        <a:ln>
                          <a:solidFill>
                            <a:srgbClr val="FFC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110</a:t>
                      </a:r>
                      <a:endParaRPr kumimoji="0" lang="en-US">
                        <a:ln>
                          <a:solidFill>
                            <a:srgbClr val="FFC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110</a:t>
                      </a:r>
                      <a:endParaRPr kumimoji="0" lang="en-US">
                        <a:ln>
                          <a:solidFill>
                            <a:srgbClr val="FFC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rgbClr val="FFC000"/>
                            </a:solidFill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</a:rPr>
                        <a:t>110</a:t>
                      </a:r>
                      <a:endParaRPr kumimoji="0" lang="en-US" dirty="0">
                        <a:ln>
                          <a:solidFill>
                            <a:srgbClr val="FFC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effectLst/>
                          <a:uLnTx/>
                          <a:uFillTx/>
                        </a:rPr>
                        <a:t>34</a:t>
                      </a:r>
                      <a:endParaRPr kumimoji="0" lang="en-US" dirty="0">
                        <a:ln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FF"/>
                          </a:solidFill>
                          <a:latin typeface="Tw Cen MT"/>
                        </a:rPr>
                        <a:t>240</a:t>
                      </a:r>
                      <a:endParaRPr lang="en-US" dirty="0">
                        <a:ln>
                          <a:solidFill>
                            <a:srgbClr val="FFFF00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553058"/>
                  </a:ext>
                </a:extLst>
              </a:tr>
              <a:tr h="30041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FF"/>
                          </a:solidFill>
                          <a:latin typeface="Tw Cen MT"/>
                        </a:rPr>
                        <a:t>240</a:t>
                      </a:r>
                      <a:endParaRPr lang="en-US" dirty="0">
                        <a:ln>
                          <a:solidFill>
                            <a:srgbClr val="FFFF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effectLst/>
                          <a:uLnTx/>
                          <a:uFillTx/>
                        </a:rPr>
                        <a:t>34</a:t>
                      </a:r>
                      <a:endParaRPr kumimoji="0" lang="en-US" dirty="0">
                        <a:ln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effectLst/>
                          <a:uLnTx/>
                          <a:uFillTx/>
                        </a:rPr>
                        <a:t>34</a:t>
                      </a:r>
                      <a:endParaRPr kumimoji="0" lang="en-US" dirty="0">
                        <a:ln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effectLst/>
                          <a:uLnTx/>
                          <a:uFillTx/>
                        </a:rPr>
                        <a:t>34</a:t>
                      </a:r>
                      <a:endParaRPr kumimoji="0" lang="en-US" dirty="0">
                        <a:ln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effectLst/>
                          <a:uLnTx/>
                          <a:uFillTx/>
                        </a:rPr>
                        <a:t>34</a:t>
                      </a:r>
                      <a:endParaRPr kumimoji="0" lang="en-US" dirty="0">
                        <a:ln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kern="1200" cap="none" spc="0" normalizeH="0" baseline="0" noProof="0" dirty="0">
                          <a:ln>
                            <a:solidFill>
                              <a:schemeClr val="accent3">
                                <a:lumMod val="40000"/>
                                <a:lumOff val="60000"/>
                              </a:schemeClr>
                            </a:solidFill>
                          </a:ln>
                          <a:effectLst/>
                          <a:uLnTx/>
                          <a:uFillTx/>
                        </a:rPr>
                        <a:t>34</a:t>
                      </a:r>
                      <a:endParaRPr kumimoji="0" lang="en-US" dirty="0">
                        <a:ln>
                          <a:solidFill>
                            <a:schemeClr val="accent3">
                              <a:lumMod val="40000"/>
                              <a:lumOff val="60000"/>
                            </a:schemeClr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FF"/>
                          </a:solidFill>
                          <a:latin typeface="Tw Cen MT"/>
                        </a:rPr>
                        <a:t>240</a:t>
                      </a:r>
                      <a:endParaRPr lang="en-US" dirty="0">
                        <a:ln>
                          <a:solidFill>
                            <a:srgbClr val="FFFF00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930679"/>
                  </a:ext>
                </a:extLst>
              </a:tr>
              <a:tr h="30041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FF"/>
                          </a:solidFill>
                          <a:latin typeface="Tw Cen MT"/>
                        </a:rPr>
                        <a:t>240</a:t>
                      </a:r>
                      <a:endParaRPr lang="en-US" dirty="0">
                        <a:ln>
                          <a:solidFill>
                            <a:srgbClr val="FFFF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None/>
                        <a:tabLst/>
                        <a:defRPr/>
                      </a:pPr>
                      <a:r>
                        <a:rPr lang="en-US" sz="1800" b="0" i="0" u="none" strike="noStrike" noProof="0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FF"/>
                          </a:solidFill>
                          <a:latin typeface="Tw Cen MT"/>
                        </a:rPr>
                        <a:t>240</a:t>
                      </a:r>
                      <a:endParaRPr lang="en-US" dirty="0">
                        <a:ln>
                          <a:solidFill>
                            <a:srgbClr val="FFFF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FF"/>
                          </a:solidFill>
                          <a:latin typeface="Tw Cen MT"/>
                        </a:rPr>
                        <a:t>240</a:t>
                      </a:r>
                      <a:endParaRPr lang="en-US" dirty="0">
                        <a:ln>
                          <a:solidFill>
                            <a:srgbClr val="FFFF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FF"/>
                          </a:solidFill>
                          <a:latin typeface="Tw Cen MT"/>
                        </a:rPr>
                        <a:t>240</a:t>
                      </a:r>
                      <a:endParaRPr lang="en-US" dirty="0">
                        <a:ln>
                          <a:solidFill>
                            <a:srgbClr val="FFFF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FF"/>
                          </a:solidFill>
                          <a:latin typeface="Tw Cen MT"/>
                        </a:rPr>
                        <a:t>240</a:t>
                      </a:r>
                      <a:endParaRPr lang="en-US" dirty="0">
                        <a:ln>
                          <a:solidFill>
                            <a:srgbClr val="FFFF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FF"/>
                          </a:solidFill>
                          <a:latin typeface="Tw Cen MT"/>
                        </a:rPr>
                        <a:t>240</a:t>
                      </a:r>
                      <a:endParaRPr lang="en-US" dirty="0">
                        <a:ln>
                          <a:solidFill>
                            <a:srgbClr val="FFFF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FF"/>
                          </a:solidFill>
                          <a:latin typeface="Tw Cen MT"/>
                        </a:rPr>
                        <a:t>240</a:t>
                      </a:r>
                      <a:endParaRPr lang="en-US" dirty="0">
                        <a:ln>
                          <a:solidFill>
                            <a:srgbClr val="FFFF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n>
                            <a:solidFill>
                              <a:srgbClr val="FFFF00"/>
                            </a:solidFill>
                          </a:ln>
                          <a:solidFill>
                            <a:srgbClr val="FFFFFF"/>
                          </a:solidFill>
                          <a:latin typeface="Tw Cen MT"/>
                        </a:rPr>
                        <a:t>240</a:t>
                      </a:r>
                      <a:endParaRPr lang="en-US" dirty="0">
                        <a:ln>
                          <a:solidFill>
                            <a:srgbClr val="FFFF00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744921"/>
                  </a:ext>
                </a:extLst>
              </a:tr>
            </a:tbl>
          </a:graphicData>
        </a:graphic>
      </p:graphicFrame>
      <p:sp>
        <p:nvSpPr>
          <p:cNvPr id="3" name="Frame 2">
            <a:extLst>
              <a:ext uri="{FF2B5EF4-FFF2-40B4-BE49-F238E27FC236}">
                <a16:creationId xmlns:a16="http://schemas.microsoft.com/office/drawing/2014/main" id="{FC8A56EB-9828-42BB-B182-8813B0CB0BC9}"/>
              </a:ext>
            </a:extLst>
          </p:cNvPr>
          <p:cNvSpPr/>
          <p:nvPr/>
        </p:nvSpPr>
        <p:spPr>
          <a:xfrm>
            <a:off x="1295400" y="228600"/>
            <a:ext cx="732183" cy="62616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3" name="Frame 22">
            <a:extLst>
              <a:ext uri="{FF2B5EF4-FFF2-40B4-BE49-F238E27FC236}">
                <a16:creationId xmlns:a16="http://schemas.microsoft.com/office/drawing/2014/main" id="{8C409C5E-CCF8-456C-9906-13BD8E8EDA23}"/>
              </a:ext>
            </a:extLst>
          </p:cNvPr>
          <p:cNvSpPr/>
          <p:nvPr/>
        </p:nvSpPr>
        <p:spPr>
          <a:xfrm>
            <a:off x="7238753" y="1294670"/>
            <a:ext cx="732183" cy="62616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4" name="Frame 23">
            <a:extLst>
              <a:ext uri="{FF2B5EF4-FFF2-40B4-BE49-F238E27FC236}">
                <a16:creationId xmlns:a16="http://schemas.microsoft.com/office/drawing/2014/main" id="{13725DF1-B97B-4A36-9B89-D8017BF72721}"/>
              </a:ext>
            </a:extLst>
          </p:cNvPr>
          <p:cNvSpPr/>
          <p:nvPr/>
        </p:nvSpPr>
        <p:spPr>
          <a:xfrm>
            <a:off x="7225153" y="3991488"/>
            <a:ext cx="732183" cy="626165"/>
          </a:xfrm>
          <a:prstGeom prst="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7C05ADC-6655-45AE-9D3D-B389CF45B394}"/>
              </a:ext>
            </a:extLst>
          </p:cNvPr>
          <p:cNvCxnSpPr/>
          <p:nvPr/>
        </p:nvCxnSpPr>
        <p:spPr>
          <a:xfrm flipH="1">
            <a:off x="6310302" y="1920835"/>
            <a:ext cx="914851" cy="13538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FE31D7F0-A84D-4FCF-BB35-C958DD3894A2}"/>
              </a:ext>
            </a:extLst>
          </p:cNvPr>
          <p:cNvCxnSpPr/>
          <p:nvPr/>
        </p:nvCxnSpPr>
        <p:spPr>
          <a:xfrm flipH="1" flipV="1">
            <a:off x="6380922" y="3846443"/>
            <a:ext cx="844231" cy="4581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FFF464A-E055-4A9F-952E-23F45D00547E}"/>
              </a:ext>
            </a:extLst>
          </p:cNvPr>
          <p:cNvCxnSpPr/>
          <p:nvPr/>
        </p:nvCxnSpPr>
        <p:spPr>
          <a:xfrm>
            <a:off x="2027583" y="854765"/>
            <a:ext cx="3568147" cy="230547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969BE63-E680-4B03-9964-0A74BC891B3C}"/>
              </a:ext>
            </a:extLst>
          </p:cNvPr>
          <p:cNvSpPr/>
          <p:nvPr/>
        </p:nvSpPr>
        <p:spPr>
          <a:xfrm>
            <a:off x="5210631" y="3031911"/>
            <a:ext cx="16097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Pixel</a:t>
            </a:r>
          </a:p>
        </p:txBody>
      </p:sp>
    </p:spTree>
    <p:extLst>
      <p:ext uri="{BB962C8B-B14F-4D97-AF65-F5344CB8AC3E}">
        <p14:creationId xmlns:p14="http://schemas.microsoft.com/office/powerpoint/2010/main" val="20963490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EDE2C-A0C4-435C-94CF-07EF3B2F0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3AEC0-FA97-466E-9B6B-ACFDDB220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7350810" cy="4023360"/>
          </a:xfrm>
        </p:spPr>
        <p:txBody>
          <a:bodyPr vert="horz" lIns="45720" tIns="45720" rIns="45720" bIns="45720" rtlCol="0" anchor="t">
            <a:normAutofit lnSpcReduction="10000"/>
          </a:bodyPr>
          <a:lstStyle/>
          <a:p>
            <a:r>
              <a:rPr lang="en-US" sz="2400" dirty="0"/>
              <a:t>Organization of colors</a:t>
            </a:r>
          </a:p>
          <a:p>
            <a:pPr marL="91059"/>
            <a:r>
              <a:rPr lang="en-US" sz="2400" dirty="0"/>
              <a:t>It represents what a camera can see, a monitor can display or a printer can print, and etc.</a:t>
            </a:r>
          </a:p>
          <a:p>
            <a:pPr marL="91059"/>
            <a:r>
              <a:rPr lang="en-US" sz="2400" dirty="0"/>
              <a:t>Normally printing is done on subtractive color models</a:t>
            </a:r>
          </a:p>
          <a:p>
            <a:pPr marL="264795" lvl="1"/>
            <a:r>
              <a:rPr lang="en-US" sz="2000" dirty="0"/>
              <a:t>In art class, we always paint in a white canvas, and in theory, we can create a colorful painting already as long as we have a good supply of red, yellow and blue (RYB)</a:t>
            </a:r>
          </a:p>
          <a:p>
            <a:pPr marL="91059"/>
            <a:r>
              <a:rPr lang="en-US" sz="2400" dirty="0"/>
              <a:t>Projecting colors through light is done on additive color models</a:t>
            </a:r>
          </a:p>
          <a:p>
            <a:pPr marL="264795" lvl="1"/>
            <a:r>
              <a:rPr lang="en-US" sz="2000" dirty="0"/>
              <a:t>The reason why we use RGB instead of CMYK or RYB (Primary Color) for stuff like monitor is because mixing light is different than mixing pigments</a:t>
            </a:r>
          </a:p>
        </p:txBody>
      </p:sp>
      <p:pic>
        <p:nvPicPr>
          <p:cNvPr id="1030" name="Picture 6" descr="CIE u'v' Color Space">
            <a:extLst>
              <a:ext uri="{FF2B5EF4-FFF2-40B4-BE49-F238E27FC236}">
                <a16:creationId xmlns:a16="http://schemas.microsoft.com/office/drawing/2014/main" id="{ECA91B80-A30B-4F94-AEF7-AB358871F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02" b="89535" l="0" r="90000">
                        <a14:foregroundMark x1="21333" y1="9884" x2="20667" y2="32558"/>
                        <a14:foregroundMark x1="20667" y1="32558" x2="0" y2="19186"/>
                        <a14:foregroundMark x1="0" y1="19186" x2="11333" y2="93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822" y="140599"/>
            <a:ext cx="2181919" cy="250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ample Color Space: Adobe RGB 1998">
            <a:extLst>
              <a:ext uri="{FF2B5EF4-FFF2-40B4-BE49-F238E27FC236}">
                <a16:creationId xmlns:a16="http://schemas.microsoft.com/office/drawing/2014/main" id="{677DCD71-2E86-47DD-96AF-E24A030FB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25" b="98750" l="10000" r="93158">
                        <a14:foregroundMark x1="47368" y1="13125" x2="74737" y2="5625"/>
                        <a14:foregroundMark x1="74737" y1="5625" x2="45263" y2="13750"/>
                        <a14:foregroundMark x1="92632" y1="13750" x2="93158" y2="13750"/>
                        <a14:foregroundMark x1="54211" y1="83125" x2="26842" y2="85625"/>
                        <a14:foregroundMark x1="26842" y1="85625" x2="51579" y2="98750"/>
                        <a14:foregroundMark x1="51579" y1="98750" x2="56316" y2="8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551" y="3513141"/>
            <a:ext cx="2493190" cy="209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531A7D-5D82-4D20-BDEE-86B355DDD32D}"/>
              </a:ext>
            </a:extLst>
          </p:cNvPr>
          <p:cNvSpPr/>
          <p:nvPr/>
        </p:nvSpPr>
        <p:spPr>
          <a:xfrm>
            <a:off x="9006567" y="5734376"/>
            <a:ext cx="1411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RGB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004DD9-7A43-41CD-A3BC-C630A4212BFE}"/>
              </a:ext>
            </a:extLst>
          </p:cNvPr>
          <p:cNvSpPr/>
          <p:nvPr/>
        </p:nvSpPr>
        <p:spPr>
          <a:xfrm>
            <a:off x="8686207" y="2281451"/>
            <a:ext cx="236314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CIE </a:t>
            </a:r>
            <a:r>
              <a:rPr lang="en-US" sz="54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u’v</a:t>
            </a:r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’</a:t>
            </a:r>
          </a:p>
        </p:txBody>
      </p:sp>
    </p:spTree>
    <p:extLst>
      <p:ext uri="{BB962C8B-B14F-4D97-AF65-F5344CB8AC3E}">
        <p14:creationId xmlns:p14="http://schemas.microsoft.com/office/powerpoint/2010/main" val="1818453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4EDE2C-A0C4-435C-94CF-07EF3B2F0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Color Spaces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83AEC0-FA97-466E-9B6B-ACFDDB220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86000"/>
            <a:ext cx="7350810" cy="4023360"/>
          </a:xfrm>
        </p:spPr>
        <p:txBody>
          <a:bodyPr vert="horz" lIns="45720" tIns="45720" rIns="45720" bIns="45720" rtlCol="0" anchor="t">
            <a:normAutofit/>
          </a:bodyPr>
          <a:lstStyle/>
          <a:p>
            <a:r>
              <a:rPr lang="en-US" sz="2400" dirty="0"/>
              <a:t>RGB and CYMK are meant for different purposes.</a:t>
            </a:r>
          </a:p>
          <a:p>
            <a:pPr lvl="1"/>
            <a:r>
              <a:rPr lang="en-US" sz="2000" dirty="0"/>
              <a:t>Because RGB is meant for display different colors using light</a:t>
            </a:r>
          </a:p>
          <a:p>
            <a:pPr lvl="1"/>
            <a:r>
              <a:rPr lang="en-US" sz="2000" dirty="0"/>
              <a:t>While CYMK is meant to be use with pigments (for printing purposes)</a:t>
            </a:r>
          </a:p>
          <a:p>
            <a:r>
              <a:rPr lang="en-US" sz="2400" dirty="0"/>
              <a:t>It would be difficult for us to understand color perception in a digital image if we only have RGB or CYMK</a:t>
            </a:r>
          </a:p>
          <a:p>
            <a:r>
              <a:rPr lang="en-US" sz="2400" dirty="0"/>
              <a:t>Which is why there are other color spaces as well, such as a color space that is meant to mimic how humans perceive color</a:t>
            </a:r>
          </a:p>
          <a:p>
            <a:r>
              <a:rPr lang="en-US" sz="2400" dirty="0"/>
              <a:t>Such as</a:t>
            </a:r>
          </a:p>
          <a:p>
            <a:pPr lvl="1"/>
            <a:r>
              <a:rPr lang="en-US" sz="1600" dirty="0"/>
              <a:t>CIE U’V or also known as L*U*V</a:t>
            </a:r>
          </a:p>
        </p:txBody>
      </p:sp>
      <p:pic>
        <p:nvPicPr>
          <p:cNvPr id="1030" name="Picture 6" descr="CIE u'v' Color Space">
            <a:extLst>
              <a:ext uri="{FF2B5EF4-FFF2-40B4-BE49-F238E27FC236}">
                <a16:creationId xmlns:a16="http://schemas.microsoft.com/office/drawing/2014/main" id="{ECA91B80-A30B-4F94-AEF7-AB358871F8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02" b="89535" l="0" r="90000">
                        <a14:foregroundMark x1="21333" y1="9884" x2="20667" y2="32558"/>
                        <a14:foregroundMark x1="20667" y1="32558" x2="0" y2="19186"/>
                        <a14:foregroundMark x1="0" y1="19186" x2="11333" y2="93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6822" y="140599"/>
            <a:ext cx="2181919" cy="250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ample Color Space: Adobe RGB 1998">
            <a:extLst>
              <a:ext uri="{FF2B5EF4-FFF2-40B4-BE49-F238E27FC236}">
                <a16:creationId xmlns:a16="http://schemas.microsoft.com/office/drawing/2014/main" id="{677DCD71-2E86-47DD-96AF-E24A030FB8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625" b="98750" l="10000" r="93158">
                        <a14:foregroundMark x1="47368" y1="13125" x2="74737" y2="5625"/>
                        <a14:foregroundMark x1="74737" y1="5625" x2="45263" y2="13750"/>
                        <a14:foregroundMark x1="92632" y1="13750" x2="93158" y2="13750"/>
                        <a14:foregroundMark x1="54211" y1="83125" x2="26842" y2="85625"/>
                        <a14:foregroundMark x1="26842" y1="85625" x2="51579" y2="98750"/>
                        <a14:foregroundMark x1="51579" y1="98750" x2="56316" y2="806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5551" y="3513141"/>
            <a:ext cx="2493190" cy="209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05531A7D-5D82-4D20-BDEE-86B355DDD32D}"/>
              </a:ext>
            </a:extLst>
          </p:cNvPr>
          <p:cNvSpPr/>
          <p:nvPr/>
        </p:nvSpPr>
        <p:spPr>
          <a:xfrm>
            <a:off x="9006567" y="5734376"/>
            <a:ext cx="14111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RGB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0004DD9-7A43-41CD-A3BC-C630A4212BFE}"/>
              </a:ext>
            </a:extLst>
          </p:cNvPr>
          <p:cNvSpPr/>
          <p:nvPr/>
        </p:nvSpPr>
        <p:spPr>
          <a:xfrm>
            <a:off x="8606859" y="2281451"/>
            <a:ext cx="25218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CIE U’V’</a:t>
            </a:r>
          </a:p>
        </p:txBody>
      </p:sp>
    </p:spTree>
    <p:extLst>
      <p:ext uri="{BB962C8B-B14F-4D97-AF65-F5344CB8AC3E}">
        <p14:creationId xmlns:p14="http://schemas.microsoft.com/office/powerpoint/2010/main" val="1972772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68EDF-C229-4DEE-A79C-4CE7599C95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Skin Extraction</a:t>
            </a:r>
          </a:p>
        </p:txBody>
      </p:sp>
      <p:pic>
        <p:nvPicPr>
          <p:cNvPr id="7" name="Picture 6" descr="Figure 1">
            <a:extLst>
              <a:ext uri="{FF2B5EF4-FFF2-40B4-BE49-F238E27FC236}">
                <a16:creationId xmlns:a16="http://schemas.microsoft.com/office/drawing/2014/main" id="{40E6AD86-400E-4CDA-B27B-BEA7825541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t="20290" r="9389" b="14348"/>
          <a:stretch/>
        </p:blipFill>
        <p:spPr>
          <a:xfrm>
            <a:off x="3496749" y="-1"/>
            <a:ext cx="5195454" cy="4572000"/>
          </a:xfrm>
          <a:prstGeom prst="rect">
            <a:avLst/>
          </a:prstGeom>
          <a:noFill/>
        </p:spPr>
      </p:pic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061CDB4D-FEDA-4C4B-9944-798D2DFA8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940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C106D-CF56-4395-BCF0-6BDDB230F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en-US" dirty="0"/>
              <a:t>Example (Extracting “Skin” Color) RGB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78494-90E2-4681-9FB6-79027FD355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3200" dirty="0"/>
              <a:t>Covering set of pixels of varying distances</a:t>
            </a:r>
          </a:p>
          <a:p>
            <a:r>
              <a:rPr lang="en-US" sz="3200" dirty="0"/>
              <a:t>However it is hard for us to detect the pixels with RGB alone</a:t>
            </a:r>
          </a:p>
          <a:p>
            <a:pPr lvl="1"/>
            <a:r>
              <a:rPr lang="en-US" sz="2800" dirty="0"/>
              <a:t>Because some color values look identical to us humans in the RGB map scale but never occurs in an actual digital image</a:t>
            </a:r>
          </a:p>
        </p:txBody>
      </p:sp>
      <p:pic>
        <p:nvPicPr>
          <p:cNvPr id="5" name="Picture 4" descr="A picture containing building&#10;&#10;Description automatically generated">
            <a:extLst>
              <a:ext uri="{FF2B5EF4-FFF2-40B4-BE49-F238E27FC236}">
                <a16:creationId xmlns:a16="http://schemas.microsoft.com/office/drawing/2014/main" id="{0B9213C6-BC6E-46E1-B625-F937D69D8F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6131" y="1967947"/>
            <a:ext cx="3520439" cy="40233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6508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835648-5C4D-45B0-868E-A72A0E91FE11}"/>
              </a:ext>
            </a:extLst>
          </p:cNvPr>
          <p:cNvSpPr/>
          <p:nvPr/>
        </p:nvSpPr>
        <p:spPr>
          <a:xfrm>
            <a:off x="3561395" y="1641874"/>
            <a:ext cx="5069209" cy="378565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INDUSTRY</a:t>
            </a:r>
          </a:p>
          <a:p>
            <a:pPr algn="ctr"/>
            <a:r>
              <a:rPr lang="en-US" sz="8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VS</a:t>
            </a:r>
          </a:p>
          <a:p>
            <a:pPr algn="ctr"/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ACADEMIA</a:t>
            </a:r>
          </a:p>
        </p:txBody>
      </p:sp>
    </p:spTree>
    <p:extLst>
      <p:ext uri="{BB962C8B-B14F-4D97-AF65-F5344CB8AC3E}">
        <p14:creationId xmlns:p14="http://schemas.microsoft.com/office/powerpoint/2010/main" val="1605261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map&#10;&#10;Description automatically generated">
            <a:extLst>
              <a:ext uri="{FF2B5EF4-FFF2-40B4-BE49-F238E27FC236}">
                <a16:creationId xmlns:a16="http://schemas.microsoft.com/office/drawing/2014/main" id="{498140F6-1FF4-47F3-A43F-16A39963BA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4099" y="288325"/>
            <a:ext cx="8614424" cy="628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790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EC106D-CF56-4395-BCF0-6BDDB230FB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Example (Extracting “Skin” Color) CIE U’V’</a:t>
            </a:r>
            <a:br>
              <a:rPr lang="en-US" dirty="0"/>
            </a:br>
            <a:r>
              <a:rPr lang="en-US" dirty="0"/>
              <a:t>(SLOPPY VERSION)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C78494-90E2-4681-9FB6-79027FD35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For extracting pixels, we can use the following baseline, instead of exact pixel values:</a:t>
            </a:r>
          </a:p>
          <a:p>
            <a:r>
              <a:rPr lang="en-US" sz="2400" dirty="0"/>
              <a:t>The L (Luminance Value) must be greater than 95</a:t>
            </a:r>
          </a:p>
          <a:p>
            <a:r>
              <a:rPr lang="en-US" sz="2400" dirty="0"/>
              <a:t>The U </a:t>
            </a:r>
            <a:r>
              <a:rPr lang="en-US" sz="2400" dirty="0" err="1"/>
              <a:t>chromacity</a:t>
            </a:r>
            <a:r>
              <a:rPr lang="en-US" sz="2400" dirty="0"/>
              <a:t> must have a value between 3 and 34</a:t>
            </a:r>
          </a:p>
          <a:p>
            <a:r>
              <a:rPr lang="en-US" sz="2400" dirty="0"/>
              <a:t>The V </a:t>
            </a:r>
            <a:r>
              <a:rPr lang="en-US" sz="2400" dirty="0" err="1"/>
              <a:t>chromacity</a:t>
            </a:r>
            <a:r>
              <a:rPr lang="en-US" sz="2400" dirty="0"/>
              <a:t> must have a value between 0 and 34</a:t>
            </a:r>
          </a:p>
          <a:p>
            <a:pPr lvl="1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98646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ure 1">
            <a:extLst>
              <a:ext uri="{FF2B5EF4-FFF2-40B4-BE49-F238E27FC236}">
                <a16:creationId xmlns:a16="http://schemas.microsoft.com/office/drawing/2014/main" id="{BDB8192A-E81E-4868-9E74-2F5E10D826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745" t="20290" r="9389" b="14348"/>
          <a:stretch/>
        </p:blipFill>
        <p:spPr>
          <a:xfrm>
            <a:off x="2353749" y="417038"/>
            <a:ext cx="7048669" cy="620282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49419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7568A5-AFE5-4C8B-A908-8EE69D1A7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code in Octave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B84968-4033-4048-B3BB-5D90CA01AF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pkg load image;</a:t>
            </a: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function [o] = 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skin_extract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(name)</a:t>
            </a: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  hand = 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imread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(name);</a:t>
            </a: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  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luvhand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 = </a:t>
            </a:r>
            <a:r>
              <a:rPr lang="en-US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rgb2lab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(hand);</a:t>
            </a: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  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shadowmap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 = 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luvhand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(:,:,1) &lt;= 95;</a:t>
            </a: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  shadowmap2 = 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luvhand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(:,:,3) &gt; 2 &amp; 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luvhand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(:,:,3) &lt; 35;</a:t>
            </a: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  shadowmap3 = 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luvhand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(:,:,2) &gt; 0 &amp; </a:t>
            </a:r>
            <a:r>
              <a:rPr lang="en-US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luvhand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(:,:,2) &lt; 35;</a:t>
            </a: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  result = hand .* shadowmap2;</a:t>
            </a: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  result = result .* 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shadowmap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;</a:t>
            </a: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  result = result .* shadowmap3;</a:t>
            </a: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  o = result;</a:t>
            </a:r>
          </a:p>
          <a:p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end;</a:t>
            </a:r>
          </a:p>
          <a:p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imshow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(</a:t>
            </a:r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skin_extract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nsolas" panose="020B0609020204030204" pitchFamily="49" charset="0"/>
              </a:rPr>
              <a:t>(“name of file.jpg”))</a:t>
            </a:r>
          </a:p>
          <a:p>
            <a:endParaRPr lang="en-US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3567364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80D99-01AB-4F0F-A108-C6A5D3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4A68C-3C03-4DE1-8CDD-C84E47477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/>
              <a:t>The count of colors present on the image. </a:t>
            </a:r>
          </a:p>
          <a:p>
            <a:r>
              <a:rPr lang="en-PH" dirty="0"/>
              <a:t>Represents the color distribution of an image</a:t>
            </a:r>
          </a:p>
        </p:txBody>
      </p:sp>
    </p:spTree>
    <p:extLst>
      <p:ext uri="{BB962C8B-B14F-4D97-AF65-F5344CB8AC3E}">
        <p14:creationId xmlns:p14="http://schemas.microsoft.com/office/powerpoint/2010/main" val="3553942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B4F5B4-0E46-4200-8278-2B2363C36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1580" y="108137"/>
            <a:ext cx="3983920" cy="1499616"/>
          </a:xfrm>
        </p:spPr>
        <p:txBody>
          <a:bodyPr/>
          <a:lstStyle/>
          <a:p>
            <a:r>
              <a:rPr lang="en-US" dirty="0"/>
              <a:t>RGB Example (6x8)</a:t>
            </a:r>
          </a:p>
        </p:txBody>
      </p:sp>
      <p:pic>
        <p:nvPicPr>
          <p:cNvPr id="5" name="Content Placeholder 4" descr="A close up of a sign&#10;&#10;Description automatically generated">
            <a:extLst>
              <a:ext uri="{FF2B5EF4-FFF2-40B4-BE49-F238E27FC236}">
                <a16:creationId xmlns:a16="http://schemas.microsoft.com/office/drawing/2014/main" id="{8B79B3A3-3899-4FF8-891F-E7E3CAC3EA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728" y="3156820"/>
            <a:ext cx="4763165" cy="3572374"/>
          </a:xfr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D96565-96A7-4A57-A818-46F3E7F6C552}"/>
              </a:ext>
            </a:extLst>
          </p:cNvPr>
          <p:cNvCxnSpPr>
            <a:cxnSpLocks/>
          </p:cNvCxnSpPr>
          <p:nvPr/>
        </p:nvCxnSpPr>
        <p:spPr>
          <a:xfrm>
            <a:off x="705678" y="3160245"/>
            <a:ext cx="0" cy="35689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C7D3FC5-B228-4052-9903-CBB24F3C5A24}"/>
              </a:ext>
            </a:extLst>
          </p:cNvPr>
          <p:cNvCxnSpPr>
            <a:cxnSpLocks/>
          </p:cNvCxnSpPr>
          <p:nvPr/>
        </p:nvCxnSpPr>
        <p:spPr>
          <a:xfrm>
            <a:off x="1295400" y="3156820"/>
            <a:ext cx="0" cy="35689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5B405DA-4FF3-4376-A7B3-A36B67F17B4B}"/>
              </a:ext>
            </a:extLst>
          </p:cNvPr>
          <p:cNvCxnSpPr>
            <a:cxnSpLocks/>
          </p:cNvCxnSpPr>
          <p:nvPr/>
        </p:nvCxnSpPr>
        <p:spPr>
          <a:xfrm>
            <a:off x="1901588" y="3160245"/>
            <a:ext cx="0" cy="35689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9A0BD525-95EE-4082-BBE9-1427F2A44BB7}"/>
              </a:ext>
            </a:extLst>
          </p:cNvPr>
          <p:cNvCxnSpPr>
            <a:cxnSpLocks/>
          </p:cNvCxnSpPr>
          <p:nvPr/>
        </p:nvCxnSpPr>
        <p:spPr>
          <a:xfrm>
            <a:off x="2491310" y="3156820"/>
            <a:ext cx="0" cy="35689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A108393-6D7A-4227-8057-EB0535C6D47B}"/>
              </a:ext>
            </a:extLst>
          </p:cNvPr>
          <p:cNvCxnSpPr>
            <a:cxnSpLocks/>
          </p:cNvCxnSpPr>
          <p:nvPr/>
        </p:nvCxnSpPr>
        <p:spPr>
          <a:xfrm>
            <a:off x="3077718" y="3153618"/>
            <a:ext cx="0" cy="35689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F59484E-8412-42DB-8990-6EFE52326AFE}"/>
              </a:ext>
            </a:extLst>
          </p:cNvPr>
          <p:cNvCxnSpPr>
            <a:cxnSpLocks/>
          </p:cNvCxnSpPr>
          <p:nvPr/>
        </p:nvCxnSpPr>
        <p:spPr>
          <a:xfrm>
            <a:off x="3667440" y="3140254"/>
            <a:ext cx="0" cy="35689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3021FE3-FF81-49FF-911B-08869C0C94C6}"/>
              </a:ext>
            </a:extLst>
          </p:cNvPr>
          <p:cNvCxnSpPr>
            <a:cxnSpLocks/>
          </p:cNvCxnSpPr>
          <p:nvPr/>
        </p:nvCxnSpPr>
        <p:spPr>
          <a:xfrm>
            <a:off x="4283171" y="3160244"/>
            <a:ext cx="0" cy="35689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A63BECA-B8D0-4F0D-A116-56F5A166F04A}"/>
              </a:ext>
            </a:extLst>
          </p:cNvPr>
          <p:cNvCxnSpPr>
            <a:cxnSpLocks/>
          </p:cNvCxnSpPr>
          <p:nvPr/>
        </p:nvCxnSpPr>
        <p:spPr>
          <a:xfrm>
            <a:off x="4872893" y="3156819"/>
            <a:ext cx="0" cy="35689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aphicFrame>
        <p:nvGraphicFramePr>
          <p:cNvPr id="20" name="Table 20">
            <a:extLst>
              <a:ext uri="{FF2B5EF4-FFF2-40B4-BE49-F238E27FC236}">
                <a16:creationId xmlns:a16="http://schemas.microsoft.com/office/drawing/2014/main" id="{27763C8D-F97D-43CF-AA84-2463BFBB26B9}"/>
              </a:ext>
            </a:extLst>
          </p:cNvPr>
          <p:cNvGraphicFramePr>
            <a:graphicFrameLocks noGrp="1"/>
          </p:cNvGraphicFramePr>
          <p:nvPr/>
        </p:nvGraphicFramePr>
        <p:xfrm>
          <a:off x="1252593" y="393359"/>
          <a:ext cx="4858400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7300">
                  <a:extLst>
                    <a:ext uri="{9D8B030D-6E8A-4147-A177-3AD203B41FA5}">
                      <a16:colId xmlns:a16="http://schemas.microsoft.com/office/drawing/2014/main" val="1004170049"/>
                    </a:ext>
                  </a:extLst>
                </a:gridCol>
                <a:gridCol w="607300">
                  <a:extLst>
                    <a:ext uri="{9D8B030D-6E8A-4147-A177-3AD203B41FA5}">
                      <a16:colId xmlns:a16="http://schemas.microsoft.com/office/drawing/2014/main" val="1138889524"/>
                    </a:ext>
                  </a:extLst>
                </a:gridCol>
                <a:gridCol w="607300">
                  <a:extLst>
                    <a:ext uri="{9D8B030D-6E8A-4147-A177-3AD203B41FA5}">
                      <a16:colId xmlns:a16="http://schemas.microsoft.com/office/drawing/2014/main" val="1425004590"/>
                    </a:ext>
                  </a:extLst>
                </a:gridCol>
                <a:gridCol w="607300">
                  <a:extLst>
                    <a:ext uri="{9D8B030D-6E8A-4147-A177-3AD203B41FA5}">
                      <a16:colId xmlns:a16="http://schemas.microsoft.com/office/drawing/2014/main" val="2151951450"/>
                    </a:ext>
                  </a:extLst>
                </a:gridCol>
                <a:gridCol w="607300">
                  <a:extLst>
                    <a:ext uri="{9D8B030D-6E8A-4147-A177-3AD203B41FA5}">
                      <a16:colId xmlns:a16="http://schemas.microsoft.com/office/drawing/2014/main" val="3418080756"/>
                    </a:ext>
                  </a:extLst>
                </a:gridCol>
                <a:gridCol w="607300">
                  <a:extLst>
                    <a:ext uri="{9D8B030D-6E8A-4147-A177-3AD203B41FA5}">
                      <a16:colId xmlns:a16="http://schemas.microsoft.com/office/drawing/2014/main" val="1944734562"/>
                    </a:ext>
                  </a:extLst>
                </a:gridCol>
                <a:gridCol w="607300">
                  <a:extLst>
                    <a:ext uri="{9D8B030D-6E8A-4147-A177-3AD203B41FA5}">
                      <a16:colId xmlns:a16="http://schemas.microsoft.com/office/drawing/2014/main" val="3086932041"/>
                    </a:ext>
                  </a:extLst>
                </a:gridCol>
                <a:gridCol w="607300">
                  <a:extLst>
                    <a:ext uri="{9D8B030D-6E8A-4147-A177-3AD203B41FA5}">
                      <a16:colId xmlns:a16="http://schemas.microsoft.com/office/drawing/2014/main" val="2678446089"/>
                    </a:ext>
                  </a:extLst>
                </a:gridCol>
              </a:tblGrid>
              <a:tr h="300415"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FF0000"/>
                            </a:solidFill>
                          </a:ln>
                        </a:rPr>
                        <a:t>255</a:t>
                      </a:r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FF0000"/>
                            </a:solidFill>
                          </a:ln>
                        </a:rPr>
                        <a:t>255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FF0000"/>
                            </a:solidFill>
                          </a:ln>
                        </a:rPr>
                        <a:t>255</a:t>
                      </a:r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ln>
                            <a:solidFill>
                              <a:srgbClr val="FF0000"/>
                            </a:solidFill>
                          </a:ln>
                        </a:rPr>
                        <a:t>255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FF0000"/>
                            </a:solidFill>
                          </a:ln>
                        </a:rPr>
                        <a:t>255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FF0000"/>
                            </a:solidFill>
                          </a:ln>
                        </a:rPr>
                        <a:t>255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ln>
                            <a:solidFill>
                              <a:srgbClr val="FF0000"/>
                            </a:solidFill>
                          </a:ln>
                        </a:rPr>
                        <a:t>255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FF0000"/>
                            </a:solidFill>
                          </a:ln>
                        </a:rPr>
                        <a:t>255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377459"/>
                  </a:ext>
                </a:extLst>
              </a:tr>
              <a:tr h="30041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n>
                            <a:solidFill>
                              <a:srgbClr val="FF0000"/>
                            </a:solidFill>
                          </a:ln>
                          <a:latin typeface="Tw Cen MT"/>
                        </a:rPr>
                        <a:t>255</a:t>
                      </a:r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FF0000"/>
                            </a:solidFill>
                          </a:ln>
                        </a:rPr>
                        <a:t>255</a:t>
                      </a:r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395468"/>
                  </a:ext>
                </a:extLst>
              </a:tr>
              <a:tr h="300415"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FF0000"/>
                            </a:solidFill>
                          </a:ln>
                        </a:rPr>
                        <a:t>255</a:t>
                      </a:r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FF0000"/>
                            </a:solidFill>
                          </a:ln>
                        </a:rPr>
                        <a:t>255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377685"/>
                  </a:ext>
                </a:extLst>
              </a:tr>
              <a:tr h="300415"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FF0000"/>
                            </a:solidFill>
                          </a:ln>
                        </a:rPr>
                        <a:t>255</a:t>
                      </a:r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FF0000"/>
                            </a:solidFill>
                          </a:ln>
                        </a:rPr>
                        <a:t>255</a:t>
                      </a:r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553058"/>
                  </a:ext>
                </a:extLst>
              </a:tr>
              <a:tr h="300415"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FF0000"/>
                            </a:solidFill>
                          </a:ln>
                        </a:rPr>
                        <a:t>255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FF0000"/>
                            </a:solidFill>
                          </a:ln>
                        </a:rPr>
                        <a:t>255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930679"/>
                  </a:ext>
                </a:extLst>
              </a:tr>
              <a:tr h="300415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ln>
                            <a:solidFill>
                              <a:srgbClr val="FF0000"/>
                            </a:solidFill>
                          </a:ln>
                        </a:rPr>
                        <a:t>255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FF0000"/>
                            </a:solidFill>
                          </a:ln>
                        </a:rPr>
                        <a:t>255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FF0000"/>
                            </a:solidFill>
                          </a:ln>
                        </a:rPr>
                        <a:t>255</a:t>
                      </a:r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FF0000"/>
                            </a:solidFill>
                          </a:ln>
                        </a:rPr>
                        <a:t>255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FF0000"/>
                            </a:solidFill>
                          </a:ln>
                        </a:rPr>
                        <a:t>255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FF0000"/>
                            </a:solidFill>
                          </a:ln>
                        </a:rPr>
                        <a:t>255</a:t>
                      </a:r>
                      <a:endParaRPr lang="en-US" dirty="0">
                        <a:ln>
                          <a:solidFill>
                            <a:srgbClr val="FF000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FF0000"/>
                            </a:solidFill>
                          </a:ln>
                        </a:rPr>
                        <a:t>255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rgbClr val="FF0000"/>
                            </a:solidFill>
                          </a:ln>
                        </a:rPr>
                        <a:t>255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744921"/>
                  </a:ext>
                </a:extLst>
              </a:tr>
            </a:tbl>
          </a:graphicData>
        </a:graphic>
      </p:graphicFrame>
      <p:graphicFrame>
        <p:nvGraphicFramePr>
          <p:cNvPr id="22" name="Table 20">
            <a:extLst>
              <a:ext uri="{FF2B5EF4-FFF2-40B4-BE49-F238E27FC236}">
                <a16:creationId xmlns:a16="http://schemas.microsoft.com/office/drawing/2014/main" id="{C322800B-F2DD-4975-AB8E-A5FB42D3DD4F}"/>
              </a:ext>
            </a:extLst>
          </p:cNvPr>
          <p:cNvGraphicFramePr>
            <a:graphicFrameLocks noGrp="1"/>
          </p:cNvGraphicFramePr>
          <p:nvPr/>
        </p:nvGraphicFramePr>
        <p:xfrm>
          <a:off x="6680790" y="1399953"/>
          <a:ext cx="5027152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8394">
                  <a:extLst>
                    <a:ext uri="{9D8B030D-6E8A-4147-A177-3AD203B41FA5}">
                      <a16:colId xmlns:a16="http://schemas.microsoft.com/office/drawing/2014/main" val="1004170049"/>
                    </a:ext>
                  </a:extLst>
                </a:gridCol>
                <a:gridCol w="628394">
                  <a:extLst>
                    <a:ext uri="{9D8B030D-6E8A-4147-A177-3AD203B41FA5}">
                      <a16:colId xmlns:a16="http://schemas.microsoft.com/office/drawing/2014/main" val="1138889524"/>
                    </a:ext>
                  </a:extLst>
                </a:gridCol>
                <a:gridCol w="628394">
                  <a:extLst>
                    <a:ext uri="{9D8B030D-6E8A-4147-A177-3AD203B41FA5}">
                      <a16:colId xmlns:a16="http://schemas.microsoft.com/office/drawing/2014/main" val="1425004590"/>
                    </a:ext>
                  </a:extLst>
                </a:gridCol>
                <a:gridCol w="628394">
                  <a:extLst>
                    <a:ext uri="{9D8B030D-6E8A-4147-A177-3AD203B41FA5}">
                      <a16:colId xmlns:a16="http://schemas.microsoft.com/office/drawing/2014/main" val="2151951450"/>
                    </a:ext>
                  </a:extLst>
                </a:gridCol>
                <a:gridCol w="628394">
                  <a:extLst>
                    <a:ext uri="{9D8B030D-6E8A-4147-A177-3AD203B41FA5}">
                      <a16:colId xmlns:a16="http://schemas.microsoft.com/office/drawing/2014/main" val="3418080756"/>
                    </a:ext>
                  </a:extLst>
                </a:gridCol>
                <a:gridCol w="628394">
                  <a:extLst>
                    <a:ext uri="{9D8B030D-6E8A-4147-A177-3AD203B41FA5}">
                      <a16:colId xmlns:a16="http://schemas.microsoft.com/office/drawing/2014/main" val="1944734562"/>
                    </a:ext>
                  </a:extLst>
                </a:gridCol>
                <a:gridCol w="628394">
                  <a:extLst>
                    <a:ext uri="{9D8B030D-6E8A-4147-A177-3AD203B41FA5}">
                      <a16:colId xmlns:a16="http://schemas.microsoft.com/office/drawing/2014/main" val="3086932041"/>
                    </a:ext>
                  </a:extLst>
                </a:gridCol>
                <a:gridCol w="628394">
                  <a:extLst>
                    <a:ext uri="{9D8B030D-6E8A-4147-A177-3AD203B41FA5}">
                      <a16:colId xmlns:a16="http://schemas.microsoft.com/office/drawing/2014/main" val="2678446089"/>
                    </a:ext>
                  </a:extLst>
                </a:gridCol>
              </a:tblGrid>
              <a:tr h="300415"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377459"/>
                  </a:ext>
                </a:extLst>
              </a:tr>
              <a:tr h="300415"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00B050"/>
                            </a:solidFill>
                          </a:ln>
                        </a:rPr>
                        <a:t>255</a:t>
                      </a:r>
                      <a:endParaRPr lang="en-US" dirty="0">
                        <a:ln>
                          <a:solidFill>
                            <a:srgbClr val="00B05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00B050"/>
                            </a:solidFill>
                          </a:ln>
                        </a:rPr>
                        <a:t>255</a:t>
                      </a:r>
                      <a:endParaRPr lang="en-US" dirty="0">
                        <a:ln>
                          <a:solidFill>
                            <a:srgbClr val="00B05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00B050"/>
                            </a:solidFill>
                          </a:ln>
                        </a:rPr>
                        <a:t>255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00B050"/>
                            </a:solidFill>
                          </a:ln>
                        </a:rPr>
                        <a:t>255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00B050"/>
                            </a:solidFill>
                          </a:ln>
                        </a:rPr>
                        <a:t>255</a:t>
                      </a:r>
                      <a:endParaRPr lang="en-US" dirty="0">
                        <a:ln>
                          <a:solidFill>
                            <a:srgbClr val="00B05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00B050"/>
                            </a:solidFill>
                          </a:ln>
                        </a:rPr>
                        <a:t>255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395468"/>
                  </a:ext>
                </a:extLst>
              </a:tr>
              <a:tr h="300415"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00B050"/>
                            </a:solidFill>
                          </a:ln>
                        </a:rPr>
                        <a:t>255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00B050"/>
                            </a:solidFill>
                          </a:ln>
                        </a:rPr>
                        <a:t>255</a:t>
                      </a:r>
                      <a:endParaRPr lang="en-US" dirty="0">
                        <a:ln>
                          <a:solidFill>
                            <a:srgbClr val="00B05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377685"/>
                  </a:ext>
                </a:extLst>
              </a:tr>
              <a:tr h="300415"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00B050"/>
                            </a:solidFill>
                          </a:ln>
                        </a:rPr>
                        <a:t>255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00B050"/>
                            </a:solidFill>
                          </a:ln>
                        </a:rPr>
                        <a:t>255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553058"/>
                  </a:ext>
                </a:extLst>
              </a:tr>
              <a:tr h="300415"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00B050"/>
                            </a:solidFill>
                          </a:ln>
                        </a:rPr>
                        <a:t>255</a:t>
                      </a:r>
                      <a:endParaRPr lang="en-US" dirty="0">
                        <a:ln>
                          <a:solidFill>
                            <a:srgbClr val="00B05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00B050"/>
                            </a:solidFill>
                          </a:ln>
                        </a:rPr>
                        <a:t>255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00B050"/>
                            </a:solidFill>
                          </a:ln>
                        </a:rPr>
                        <a:t>255</a:t>
                      </a:r>
                      <a:endParaRPr lang="en-US" dirty="0">
                        <a:ln>
                          <a:solidFill>
                            <a:srgbClr val="00B05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00B050"/>
                            </a:solidFill>
                          </a:ln>
                        </a:rPr>
                        <a:t>255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00B050"/>
                            </a:solidFill>
                          </a:ln>
                        </a:rPr>
                        <a:t>255</a:t>
                      </a:r>
                      <a:endParaRPr lang="en-US" dirty="0">
                        <a:ln>
                          <a:solidFill>
                            <a:srgbClr val="00B05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00B050"/>
                            </a:solidFill>
                          </a:ln>
                        </a:rPr>
                        <a:t>255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930679"/>
                  </a:ext>
                </a:extLst>
              </a:tr>
              <a:tr h="300415"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744921"/>
                  </a:ext>
                </a:extLst>
              </a:tr>
            </a:tbl>
          </a:graphicData>
        </a:graphic>
      </p:graphicFrame>
      <p:graphicFrame>
        <p:nvGraphicFramePr>
          <p:cNvPr id="23" name="Table 20">
            <a:extLst>
              <a:ext uri="{FF2B5EF4-FFF2-40B4-BE49-F238E27FC236}">
                <a16:creationId xmlns:a16="http://schemas.microsoft.com/office/drawing/2014/main" id="{F3721574-989A-4BB5-8767-CF7527671AD9}"/>
              </a:ext>
            </a:extLst>
          </p:cNvPr>
          <p:cNvGraphicFramePr>
            <a:graphicFrameLocks noGrp="1"/>
          </p:cNvGraphicFramePr>
          <p:nvPr/>
        </p:nvGraphicFramePr>
        <p:xfrm>
          <a:off x="6654209" y="4191000"/>
          <a:ext cx="5115968" cy="2194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9496">
                  <a:extLst>
                    <a:ext uri="{9D8B030D-6E8A-4147-A177-3AD203B41FA5}">
                      <a16:colId xmlns:a16="http://schemas.microsoft.com/office/drawing/2014/main" val="1004170049"/>
                    </a:ext>
                  </a:extLst>
                </a:gridCol>
                <a:gridCol w="639496">
                  <a:extLst>
                    <a:ext uri="{9D8B030D-6E8A-4147-A177-3AD203B41FA5}">
                      <a16:colId xmlns:a16="http://schemas.microsoft.com/office/drawing/2014/main" val="1138889524"/>
                    </a:ext>
                  </a:extLst>
                </a:gridCol>
                <a:gridCol w="639496">
                  <a:extLst>
                    <a:ext uri="{9D8B030D-6E8A-4147-A177-3AD203B41FA5}">
                      <a16:colId xmlns:a16="http://schemas.microsoft.com/office/drawing/2014/main" val="1425004590"/>
                    </a:ext>
                  </a:extLst>
                </a:gridCol>
                <a:gridCol w="639496">
                  <a:extLst>
                    <a:ext uri="{9D8B030D-6E8A-4147-A177-3AD203B41FA5}">
                      <a16:colId xmlns:a16="http://schemas.microsoft.com/office/drawing/2014/main" val="2151951450"/>
                    </a:ext>
                  </a:extLst>
                </a:gridCol>
                <a:gridCol w="639496">
                  <a:extLst>
                    <a:ext uri="{9D8B030D-6E8A-4147-A177-3AD203B41FA5}">
                      <a16:colId xmlns:a16="http://schemas.microsoft.com/office/drawing/2014/main" val="3418080756"/>
                    </a:ext>
                  </a:extLst>
                </a:gridCol>
                <a:gridCol w="639496">
                  <a:extLst>
                    <a:ext uri="{9D8B030D-6E8A-4147-A177-3AD203B41FA5}">
                      <a16:colId xmlns:a16="http://schemas.microsoft.com/office/drawing/2014/main" val="1944734562"/>
                    </a:ext>
                  </a:extLst>
                </a:gridCol>
                <a:gridCol w="639496">
                  <a:extLst>
                    <a:ext uri="{9D8B030D-6E8A-4147-A177-3AD203B41FA5}">
                      <a16:colId xmlns:a16="http://schemas.microsoft.com/office/drawing/2014/main" val="3086932041"/>
                    </a:ext>
                  </a:extLst>
                </a:gridCol>
                <a:gridCol w="639496">
                  <a:extLst>
                    <a:ext uri="{9D8B030D-6E8A-4147-A177-3AD203B41FA5}">
                      <a16:colId xmlns:a16="http://schemas.microsoft.com/office/drawing/2014/main" val="2678446089"/>
                    </a:ext>
                  </a:extLst>
                </a:gridCol>
              </a:tblGrid>
              <a:tr h="300415"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377459"/>
                  </a:ext>
                </a:extLst>
              </a:tr>
              <a:tr h="300415"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0395468"/>
                  </a:ext>
                </a:extLst>
              </a:tr>
              <a:tr h="300415"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00B0F0"/>
                            </a:solidFill>
                          </a:ln>
                        </a:rPr>
                        <a:t>255</a:t>
                      </a:r>
                      <a:endParaRPr lang="en-US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00B0F0"/>
                            </a:solidFill>
                          </a:ln>
                        </a:rPr>
                        <a:t>255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00B0F0"/>
                            </a:solidFill>
                          </a:ln>
                        </a:rPr>
                        <a:t>255</a:t>
                      </a:r>
                      <a:endParaRPr lang="en-US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00B0F0"/>
                            </a:solidFill>
                          </a:ln>
                        </a:rPr>
                        <a:t>255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5377685"/>
                  </a:ext>
                </a:extLst>
              </a:tr>
              <a:tr h="300415"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00B0F0"/>
                            </a:solidFill>
                          </a:ln>
                        </a:rPr>
                        <a:t>255</a:t>
                      </a:r>
                      <a:endParaRPr lang="en-US" dirty="0">
                        <a:ln>
                          <a:solidFill>
                            <a:srgbClr val="00B0F0"/>
                          </a:solidFill>
                        </a:ln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00B0F0"/>
                            </a:solidFill>
                          </a:ln>
                        </a:rPr>
                        <a:t>255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>
                          <a:ln>
                            <a:solidFill>
                              <a:srgbClr val="00B0F0"/>
                            </a:solidFill>
                          </a:ln>
                        </a:rPr>
                        <a:t>255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n>
                            <a:solidFill>
                              <a:srgbClr val="00B0F0"/>
                            </a:solidFill>
                          </a:ln>
                        </a:rPr>
                        <a:t>255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9553058"/>
                  </a:ext>
                </a:extLst>
              </a:tr>
              <a:tr h="300415"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2930679"/>
                  </a:ext>
                </a:extLst>
              </a:tr>
              <a:tr h="300415"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ln>
                            <a:solidFill>
                              <a:schemeClr val="bg1"/>
                            </a:solidFill>
                          </a:ln>
                        </a:rPr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74492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611579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80D99-01AB-4F0F-A108-C6A5D3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7DC66F7-3CDB-49AF-B4F6-7487DA8416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15750181"/>
              </p:ext>
            </p:extLst>
          </p:nvPr>
        </p:nvGraphicFramePr>
        <p:xfrm>
          <a:off x="3062288" y="2190750"/>
          <a:ext cx="580548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2744">
                  <a:extLst>
                    <a:ext uri="{9D8B030D-6E8A-4147-A177-3AD203B41FA5}">
                      <a16:colId xmlns:a16="http://schemas.microsoft.com/office/drawing/2014/main" val="2865625112"/>
                    </a:ext>
                  </a:extLst>
                </a:gridCol>
                <a:gridCol w="2902744">
                  <a:extLst>
                    <a:ext uri="{9D8B030D-6E8A-4147-A177-3AD203B41FA5}">
                      <a16:colId xmlns:a16="http://schemas.microsoft.com/office/drawing/2014/main" val="1985101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638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(255, 0, 0)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884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(0, 255, 0)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449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(0, 0, 255)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7374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243085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6B9A4-2162-430C-814B-74B1C6083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 Intersection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7D0088-E344-499D-A4AD-B8F10CBC86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PH" i="1">
                            <a:latin typeface="Cambria Math" panose="02040503050406030204" pitchFamily="18" charset="0"/>
                          </a:rPr>
                          <m:t>𝑆𝐼𝑀</m:t>
                        </m:r>
                      </m:e>
                      <m:sub>
                        <m:r>
                          <a:rPr lang="en-PH" i="1">
                            <a:latin typeface="Cambria Math" panose="02040503050406030204" pitchFamily="18" charset="0"/>
                          </a:rPr>
                          <m:t>𝐸𝑥𝑎𝑐𝑡𝐶𝑜𝑙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PH" i="1">
                            <a:latin typeface="Cambria Math" panose="02040503050406030204" pitchFamily="18" charset="0"/>
                          </a:rPr>
                          <m:t>𝑄</m:t>
                        </m:r>
                        <m:r>
                          <a:rPr lang="en-PH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PH" i="1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PH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PH" i="1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PH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1−</m:t>
                    </m:r>
                    <m:f>
                      <m:f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PH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PH" i="1">
                            <a:latin typeface="Cambria Math" panose="02040503050406030204" pitchFamily="18" charset="0"/>
                          </a:rPr>
                          <m:t>𝑁𝐻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PH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en-PH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PH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PH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PH" i="1">
                            <a:latin typeface="Cambria Math" panose="02040503050406030204" pitchFamily="18" charset="0"/>
                          </a:rPr>
                          <m:t>𝑁𝐻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PH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PH" i="1">
                                <a:latin typeface="Cambria Math" panose="02040503050406030204" pitchFamily="18" charset="0"/>
                              </a:rPr>
                              <m:t>, </m:t>
                            </m:r>
                            <m:r>
                              <a:rPr lang="en-PH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PH" i="1">
                            <a:latin typeface="Cambria Math" panose="02040503050406030204" pitchFamily="18" charset="0"/>
                          </a:rPr>
                          <m:t>|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PH">
                            <a:latin typeface="Cambria Math" panose="02040503050406030204" pitchFamily="18" charset="0"/>
                          </a:rPr>
                          <m:t>max</m:t>
                        </m:r>
                        <m:r>
                          <a:rPr lang="en-PH" i="1"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PH" i="1">
                            <a:latin typeface="Cambria Math" panose="02040503050406030204" pitchFamily="18" charset="0"/>
                          </a:rPr>
                          <m:t>𝑁𝐻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PH" i="1">
                                <a:latin typeface="Cambria Math" panose="02040503050406030204" pitchFamily="18" charset="0"/>
                              </a:rPr>
                              <m:t>𝑄</m:t>
                            </m:r>
                            <m:r>
                              <a:rPr lang="en-PH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PH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PH" i="1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en-PH" i="1">
                            <a:latin typeface="Cambria Math" panose="02040503050406030204" pitchFamily="18" charset="0"/>
                          </a:rPr>
                          <m:t>𝑁𝐻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PH" i="1">
                                <a:latin typeface="Cambria Math" panose="02040503050406030204" pitchFamily="18" charset="0"/>
                              </a:rPr>
                              <m:t>𝐼</m:t>
                            </m:r>
                            <m:r>
                              <a:rPr lang="en-PH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PH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e>
                        </m:d>
                        <m:r>
                          <a:rPr lang="en-PH" i="1">
                            <a:latin typeface="Cambria Math" panose="02040503050406030204" pitchFamily="18" charset="0"/>
                          </a:rPr>
                          <m:t>]</m:t>
                        </m:r>
                      </m:den>
                    </m:f>
                  </m:oMath>
                </a14:m>
                <a:endParaRPr lang="en-US" dirty="0"/>
              </a:p>
              <a:p>
                <a:r>
                  <a:rPr lang="en-US" dirty="0"/>
                  <a:t>Calculate the similarity of two discretized probability distributions (histograms), with possible value of the intersection lying between 0 (no overlap) and 1 (identical distributions)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7D0088-E344-499D-A4AD-B8F10CBC86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5729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80D99-01AB-4F0F-A108-C6A5D3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F4A68C-3C03-4DE1-8CDD-C84E47477B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PH" dirty="0"/>
              <a:t>The count of colors present on the image. </a:t>
            </a:r>
          </a:p>
          <a:p>
            <a:r>
              <a:rPr lang="en-PH" dirty="0"/>
              <a:t>Represents the color distribution of an image</a:t>
            </a:r>
          </a:p>
          <a:p>
            <a:r>
              <a:rPr lang="en-PH" dirty="0"/>
              <a:t>We use this to check how the two images are:</a:t>
            </a:r>
          </a:p>
          <a:p>
            <a:pPr lvl="1"/>
            <a:r>
              <a:rPr lang="en-PH" dirty="0"/>
              <a:t>Similar in color distribution (if the matrix is 3 dimensions; Image is Colored)</a:t>
            </a:r>
          </a:p>
          <a:p>
            <a:pPr lvl="1"/>
            <a:r>
              <a:rPr lang="en-PH" dirty="0"/>
              <a:t>Similar in pixel distribution (if the matrix is 1 dimension; Image is </a:t>
            </a:r>
            <a:r>
              <a:rPr lang="en-PH" dirty="0" err="1"/>
              <a:t>Grayscaled</a:t>
            </a:r>
            <a:r>
              <a:rPr lang="en-PH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994585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80D99-01AB-4F0F-A108-C6A5D3A1F9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Histograms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7DC66F7-3CDB-49AF-B4F6-7487DA8416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05471952"/>
              </p:ext>
            </p:extLst>
          </p:nvPr>
        </p:nvGraphicFramePr>
        <p:xfrm>
          <a:off x="798590" y="2201901"/>
          <a:ext cx="580548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2744">
                  <a:extLst>
                    <a:ext uri="{9D8B030D-6E8A-4147-A177-3AD203B41FA5}">
                      <a16:colId xmlns:a16="http://schemas.microsoft.com/office/drawing/2014/main" val="2865625112"/>
                    </a:ext>
                  </a:extLst>
                </a:gridCol>
                <a:gridCol w="2902744">
                  <a:extLst>
                    <a:ext uri="{9D8B030D-6E8A-4147-A177-3AD203B41FA5}">
                      <a16:colId xmlns:a16="http://schemas.microsoft.com/office/drawing/2014/main" val="1985101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638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(255, 0, 0)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884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(0, 255, 0)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449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(0, 0, 255)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737468"/>
                  </a:ext>
                </a:extLst>
              </a:tr>
            </a:tbl>
          </a:graphicData>
        </a:graphic>
      </p:graphicFrame>
      <p:graphicFrame>
        <p:nvGraphicFramePr>
          <p:cNvPr id="4" name="Table 6">
            <a:extLst>
              <a:ext uri="{FF2B5EF4-FFF2-40B4-BE49-F238E27FC236}">
                <a16:creationId xmlns:a16="http://schemas.microsoft.com/office/drawing/2014/main" id="{3D0E4F7A-72E7-D84E-BF54-F719A8634F1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4024407"/>
              </p:ext>
            </p:extLst>
          </p:nvPr>
        </p:nvGraphicFramePr>
        <p:xfrm>
          <a:off x="798590" y="4093891"/>
          <a:ext cx="580548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2744">
                  <a:extLst>
                    <a:ext uri="{9D8B030D-6E8A-4147-A177-3AD203B41FA5}">
                      <a16:colId xmlns:a16="http://schemas.microsoft.com/office/drawing/2014/main" val="2865625112"/>
                    </a:ext>
                  </a:extLst>
                </a:gridCol>
                <a:gridCol w="2902744">
                  <a:extLst>
                    <a:ext uri="{9D8B030D-6E8A-4147-A177-3AD203B41FA5}">
                      <a16:colId xmlns:a16="http://schemas.microsoft.com/office/drawing/2014/main" val="19851018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Color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Count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16381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(255, 0, 0)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63884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(0, 255, 0)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74499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(0, 0, 255)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0737468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5B2A5FA-C887-2C40-8F33-2BADF19ABEF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980663" y="1417320"/>
                <a:ext cx="4599879" cy="4023360"/>
              </a:xfrm>
              <a:prstGeom prst="rect">
                <a:avLst/>
              </a:prstGeom>
            </p:spPr>
            <p:txBody>
              <a:bodyPr vert="horz" lIns="45720" tIns="45720" rIns="45720" bIns="45720" rtlCol="0">
                <a:normAutofit/>
              </a:bodyPr>
              <a:lstStyle>
                <a:lvl1pPr marL="91440" indent="-9144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spcAft>
                    <a:spcPts val="200"/>
                  </a:spcAft>
                  <a:buClr>
                    <a:schemeClr val="accent2"/>
                  </a:buClr>
                  <a:buSzPct val="100000"/>
                  <a:buFont typeface="Tw Cen MT" panose="020B0602020104020603" pitchFamily="34" charset="0"/>
                  <a:buChar char=" "/>
                  <a:defRPr sz="2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26517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4480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59436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77724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914400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060704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216152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362456" indent="-137160" algn="l" defTabSz="914400" rtl="0" eaLnBrk="1" latinLnBrk="0" hangingPunct="1">
                  <a:lnSpc>
                    <a:spcPct val="90000"/>
                  </a:lnSpc>
                  <a:spcBef>
                    <a:spcPts val="200"/>
                  </a:spcBef>
                  <a:spcAft>
                    <a:spcPts val="400"/>
                  </a:spcAft>
                  <a:buClr>
                    <a:schemeClr val="accent2"/>
                  </a:buClr>
                  <a:buFont typeface="Wingdings 3" pitchFamily="18" charset="2"/>
                  <a:buChar char=""/>
                  <a:defRPr sz="1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1 − (</m:t>
                    </m:r>
                    <m:f>
                      <m:fPr>
                        <m:type m:val="skw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|24 −21|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24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|16 −15 |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16</m:t>
                            </m:r>
                          </m:den>
                        </m:f>
                        <m:r>
                          <a:rPr lang="en-US" i="1">
                            <a:latin typeface="Cambria Math" panose="02040503050406030204" pitchFamily="18" charset="0"/>
                          </a:rPr>
                          <m:t>+ </m:t>
                        </m:r>
                        <m:f>
                          <m:f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|8 −10|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1 – [(0.125 + 0.0625 + 0.2) / 3]</a:t>
                </a:r>
              </a:p>
              <a:p>
                <a:r>
                  <a:rPr lang="en-US" dirty="0"/>
                  <a:t>1 – [0.3875/3]</a:t>
                </a:r>
              </a:p>
              <a:p>
                <a:r>
                  <a:rPr lang="en-US" dirty="0"/>
                  <a:t>1 - 0.1291</a:t>
                </a:r>
              </a:p>
              <a:p>
                <a:r>
                  <a:rPr lang="en-US" dirty="0"/>
                  <a:t>0.870833 or 87% Similarity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65B2A5FA-C887-2C40-8F33-2BADF19ABE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0663" y="1417320"/>
                <a:ext cx="4599879" cy="4023360"/>
              </a:xfrm>
              <a:prstGeom prst="rect">
                <a:avLst/>
              </a:prstGeom>
              <a:blipFill>
                <a:blip r:embed="rId2"/>
                <a:stretch>
                  <a:fillRect l="-2479" t="-160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0049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835648-5C4D-45B0-868E-A72A0E91FE11}"/>
              </a:ext>
            </a:extLst>
          </p:cNvPr>
          <p:cNvSpPr/>
          <p:nvPr/>
        </p:nvSpPr>
        <p:spPr>
          <a:xfrm>
            <a:off x="2498919" y="2623386"/>
            <a:ext cx="7311618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Interdiscipline</a:t>
            </a:r>
            <a:endParaRPr lang="en-US" sz="8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1773140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749AD-5459-0940-8B6D-7C59F0205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with histograms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A7D46-5F22-C248-AB1B-D608DDD0B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only gives similarity in terms of distribution</a:t>
            </a:r>
          </a:p>
          <a:p>
            <a:r>
              <a:rPr lang="en-US" dirty="0"/>
              <a:t>It does not give similarity in terms of perception for us humans</a:t>
            </a:r>
          </a:p>
          <a:p>
            <a:r>
              <a:rPr lang="en-US" dirty="0"/>
              <a:t>So… these images may be similar for this technique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C3444D-0B1C-BD43-BB0E-BCD857865F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282" y="4003295"/>
            <a:ext cx="3401718" cy="2269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30FF460-DCA4-4349-990D-A4A4A8563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630" y="4003295"/>
            <a:ext cx="3401718" cy="225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441020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F749AD-5459-0940-8B6D-7C59F02051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 with histograms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A7D46-5F22-C248-AB1B-D608DDD0B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only gives similarity in terms of distribution</a:t>
            </a:r>
          </a:p>
          <a:p>
            <a:r>
              <a:rPr lang="en-US" dirty="0"/>
              <a:t>It does not give similarity in terms of perception for us humans</a:t>
            </a:r>
          </a:p>
          <a:p>
            <a:r>
              <a:rPr lang="en-US" dirty="0"/>
              <a:t>But not these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30FF460-DCA4-4349-990D-A4A4A8563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630" y="4003295"/>
            <a:ext cx="3401718" cy="2259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beach sunset">
            <a:extLst>
              <a:ext uri="{FF2B5EF4-FFF2-40B4-BE49-F238E27FC236}">
                <a16:creationId xmlns:a16="http://schemas.microsoft.com/office/drawing/2014/main" id="{086EC238-27A6-7246-BE6D-E865B4B288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446" y="4003295"/>
            <a:ext cx="3401718" cy="227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18482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7F2FC-4342-4ACC-AC83-77BE5458D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Similar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8AD2B2-D050-41A2-B4BC-113DABD2B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b1 = </a:t>
            </a:r>
            <a:r>
              <a:rPr lang="en-US" dirty="0" err="1">
                <a:solidFill>
                  <a:srgbClr val="FF0000"/>
                </a:solidFill>
              </a:rPr>
              <a:t>imread</a:t>
            </a:r>
            <a:r>
              <a:rPr lang="en-US" dirty="0"/>
              <a:t>(“b1.jpg");</a:t>
            </a:r>
          </a:p>
          <a:p>
            <a:r>
              <a:rPr lang="en-US" dirty="0"/>
              <a:t>b2 = </a:t>
            </a:r>
            <a:r>
              <a:rPr lang="en-US" dirty="0" err="1">
                <a:solidFill>
                  <a:srgbClr val="FF0000"/>
                </a:solidFill>
              </a:rPr>
              <a:t>imread</a:t>
            </a:r>
            <a:r>
              <a:rPr lang="en-US" dirty="0"/>
              <a:t>(“b2.jpg");</a:t>
            </a:r>
          </a:p>
          <a:p>
            <a:r>
              <a:rPr lang="en-US" dirty="0"/>
              <a:t>b1 = </a:t>
            </a:r>
            <a:r>
              <a:rPr lang="en-US" dirty="0" err="1">
                <a:solidFill>
                  <a:srgbClr val="FF0000"/>
                </a:solidFill>
              </a:rPr>
              <a:t>imresize</a:t>
            </a:r>
            <a:r>
              <a:rPr lang="en-US" dirty="0"/>
              <a:t>(b1, [200, 200]);</a:t>
            </a:r>
          </a:p>
          <a:p>
            <a:r>
              <a:rPr lang="en-US" dirty="0"/>
              <a:t>b2 = </a:t>
            </a:r>
            <a:r>
              <a:rPr lang="en-US" dirty="0" err="1">
                <a:solidFill>
                  <a:srgbClr val="FF0000"/>
                </a:solidFill>
              </a:rPr>
              <a:t>imresize</a:t>
            </a:r>
            <a:r>
              <a:rPr lang="en-US" dirty="0"/>
              <a:t>(b2, [200, 200]);</a:t>
            </a:r>
          </a:p>
          <a:p>
            <a:r>
              <a:rPr lang="en-US" dirty="0"/>
              <a:t>D = corr2(b1, b2);</a:t>
            </a:r>
          </a:p>
        </p:txBody>
      </p:sp>
    </p:spTree>
    <p:extLst>
      <p:ext uri="{BB962C8B-B14F-4D97-AF65-F5344CB8AC3E}">
        <p14:creationId xmlns:p14="http://schemas.microsoft.com/office/powerpoint/2010/main" val="42875026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4DBEF-75B9-441F-9DCD-25C996CED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Kernel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993905-4A89-4BC9-95A8-10EFDE6CE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Sometimes called the convolution matrix or mask.</a:t>
            </a:r>
          </a:p>
          <a:p>
            <a:r>
              <a:rPr lang="en-US" sz="2800" dirty="0"/>
              <a:t>A small matrix that is used to a digital image through the process of convolution to apply the following:</a:t>
            </a:r>
          </a:p>
          <a:p>
            <a:pPr lvl="1"/>
            <a:r>
              <a:rPr lang="en-US" sz="2400" dirty="0"/>
              <a:t>Sharpen an image</a:t>
            </a:r>
          </a:p>
          <a:p>
            <a:pPr lvl="1"/>
            <a:r>
              <a:rPr lang="en-US" sz="2400" dirty="0"/>
              <a:t>Blur an image</a:t>
            </a:r>
          </a:p>
          <a:p>
            <a:pPr lvl="1"/>
            <a:r>
              <a:rPr lang="en-US" sz="2400" dirty="0"/>
              <a:t>Edge Detection</a:t>
            </a:r>
          </a:p>
        </p:txBody>
      </p:sp>
    </p:spTree>
    <p:extLst>
      <p:ext uri="{BB962C8B-B14F-4D97-AF65-F5344CB8AC3E}">
        <p14:creationId xmlns:p14="http://schemas.microsoft.com/office/powerpoint/2010/main" val="27483318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8EC43-19E7-4D3F-A3AA-B5ABF7233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C988EC-812B-46AD-9A21-3BC546F87C58}"/>
                  </a:ext>
                </a:extLst>
              </p:cNvPr>
              <p:cNvSpPr txBox="1"/>
              <p:nvPr/>
            </p:nvSpPr>
            <p:spPr>
              <a:xfrm>
                <a:off x="3410016" y="5301135"/>
                <a:ext cx="4789966" cy="10082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p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  <m:d>
                                <m:d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𝑘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−1,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𝑗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𝑙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 −1</m:t>
                                  </m:r>
                                </m:e>
                              </m:d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𝐾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8C988EC-812B-46AD-9A21-3BC546F87C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0016" y="5301135"/>
                <a:ext cx="4789966" cy="10082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36BF71C0-1AF2-4AC9-9E44-86E178E9B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4023360"/>
          </a:xfrm>
        </p:spPr>
        <p:txBody>
          <a:bodyPr>
            <a:normAutofit/>
          </a:bodyPr>
          <a:lstStyle/>
          <a:p>
            <a:r>
              <a:rPr lang="en-US" sz="2800" dirty="0"/>
              <a:t>The process of adding each element of the image to its local neighbors, weighted by the kernel.</a:t>
            </a:r>
          </a:p>
          <a:p>
            <a:r>
              <a:rPr lang="en-US" sz="2800" dirty="0"/>
              <a:t>Very similar to mathematical convolution.</a:t>
            </a:r>
          </a:p>
          <a:p>
            <a:r>
              <a:rPr lang="en-US" sz="2800" dirty="0"/>
              <a:t>The idea here is that by applying this process to every part of the matrix, we can transform</a:t>
            </a:r>
          </a:p>
          <a:p>
            <a:r>
              <a:rPr lang="en-US" sz="2800" dirty="0"/>
              <a:t>Example: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765915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24E116A4-DBC0-4839-A30B-C2744CC3563D}"/>
              </a:ext>
            </a:extLst>
          </p:cNvPr>
          <p:cNvGraphicFramePr>
            <a:graphicFrameLocks noGrp="1"/>
          </p:cNvGraphicFramePr>
          <p:nvPr/>
        </p:nvGraphicFramePr>
        <p:xfrm>
          <a:off x="1034222" y="2209071"/>
          <a:ext cx="4319103" cy="2029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9701">
                  <a:extLst>
                    <a:ext uri="{9D8B030D-6E8A-4147-A177-3AD203B41FA5}">
                      <a16:colId xmlns:a16="http://schemas.microsoft.com/office/drawing/2014/main" val="665252165"/>
                    </a:ext>
                  </a:extLst>
                </a:gridCol>
                <a:gridCol w="1439701">
                  <a:extLst>
                    <a:ext uri="{9D8B030D-6E8A-4147-A177-3AD203B41FA5}">
                      <a16:colId xmlns:a16="http://schemas.microsoft.com/office/drawing/2014/main" val="3011772766"/>
                    </a:ext>
                  </a:extLst>
                </a:gridCol>
                <a:gridCol w="1439701">
                  <a:extLst>
                    <a:ext uri="{9D8B030D-6E8A-4147-A177-3AD203B41FA5}">
                      <a16:colId xmlns:a16="http://schemas.microsoft.com/office/drawing/2014/main" val="2223958854"/>
                    </a:ext>
                  </a:extLst>
                </a:gridCol>
              </a:tblGrid>
              <a:tr h="6766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667786"/>
                  </a:ext>
                </a:extLst>
              </a:tr>
              <a:tr h="6766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643531"/>
                  </a:ext>
                </a:extLst>
              </a:tr>
              <a:tr h="6766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-1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-2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-1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287799"/>
                  </a:ext>
                </a:extLst>
              </a:tr>
            </a:tbl>
          </a:graphicData>
        </a:graphic>
      </p:graphicFrame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0A4862E0-5FD9-4FCD-9CAD-3107434F2080}"/>
              </a:ext>
            </a:extLst>
          </p:cNvPr>
          <p:cNvGraphicFramePr>
            <a:graphicFrameLocks noGrp="1"/>
          </p:cNvGraphicFramePr>
          <p:nvPr/>
        </p:nvGraphicFramePr>
        <p:xfrm>
          <a:off x="6222448" y="2181639"/>
          <a:ext cx="4319103" cy="205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9701">
                  <a:extLst>
                    <a:ext uri="{9D8B030D-6E8A-4147-A177-3AD203B41FA5}">
                      <a16:colId xmlns:a16="http://schemas.microsoft.com/office/drawing/2014/main" val="665252165"/>
                    </a:ext>
                  </a:extLst>
                </a:gridCol>
                <a:gridCol w="1439701">
                  <a:extLst>
                    <a:ext uri="{9D8B030D-6E8A-4147-A177-3AD203B41FA5}">
                      <a16:colId xmlns:a16="http://schemas.microsoft.com/office/drawing/2014/main" val="3011772766"/>
                    </a:ext>
                  </a:extLst>
                </a:gridCol>
                <a:gridCol w="1439701">
                  <a:extLst>
                    <a:ext uri="{9D8B030D-6E8A-4147-A177-3AD203B41FA5}">
                      <a16:colId xmlns:a16="http://schemas.microsoft.com/office/drawing/2014/main" val="2223958854"/>
                    </a:ext>
                  </a:extLst>
                </a:gridCol>
              </a:tblGrid>
              <a:tr h="70408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667786"/>
                  </a:ext>
                </a:extLst>
              </a:tr>
              <a:tr h="6766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643531"/>
                  </a:ext>
                </a:extLst>
              </a:tr>
              <a:tr h="6766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287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023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24E116A4-DBC0-4839-A30B-C2744CC3563D}"/>
              </a:ext>
            </a:extLst>
          </p:cNvPr>
          <p:cNvGraphicFramePr>
            <a:graphicFrameLocks noGrp="1"/>
          </p:cNvGraphicFramePr>
          <p:nvPr/>
        </p:nvGraphicFramePr>
        <p:xfrm>
          <a:off x="1034222" y="2209071"/>
          <a:ext cx="4319103" cy="2029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9701">
                  <a:extLst>
                    <a:ext uri="{9D8B030D-6E8A-4147-A177-3AD203B41FA5}">
                      <a16:colId xmlns:a16="http://schemas.microsoft.com/office/drawing/2014/main" val="665252165"/>
                    </a:ext>
                  </a:extLst>
                </a:gridCol>
                <a:gridCol w="1439701">
                  <a:extLst>
                    <a:ext uri="{9D8B030D-6E8A-4147-A177-3AD203B41FA5}">
                      <a16:colId xmlns:a16="http://schemas.microsoft.com/office/drawing/2014/main" val="3011772766"/>
                    </a:ext>
                  </a:extLst>
                </a:gridCol>
                <a:gridCol w="1439701">
                  <a:extLst>
                    <a:ext uri="{9D8B030D-6E8A-4147-A177-3AD203B41FA5}">
                      <a16:colId xmlns:a16="http://schemas.microsoft.com/office/drawing/2014/main" val="2223958854"/>
                    </a:ext>
                  </a:extLst>
                </a:gridCol>
              </a:tblGrid>
              <a:tr h="6766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-1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-2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-1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667786"/>
                  </a:ext>
                </a:extLst>
              </a:tr>
              <a:tr h="6766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643531"/>
                  </a:ext>
                </a:extLst>
              </a:tr>
              <a:tr h="6766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287799"/>
                  </a:ext>
                </a:extLst>
              </a:tr>
            </a:tbl>
          </a:graphicData>
        </a:graphic>
      </p:graphicFrame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0A4862E0-5FD9-4FCD-9CAD-3107434F2080}"/>
              </a:ext>
            </a:extLst>
          </p:cNvPr>
          <p:cNvGraphicFramePr>
            <a:graphicFrameLocks noGrp="1"/>
          </p:cNvGraphicFramePr>
          <p:nvPr/>
        </p:nvGraphicFramePr>
        <p:xfrm>
          <a:off x="6222448" y="2181639"/>
          <a:ext cx="4319103" cy="205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9701">
                  <a:extLst>
                    <a:ext uri="{9D8B030D-6E8A-4147-A177-3AD203B41FA5}">
                      <a16:colId xmlns:a16="http://schemas.microsoft.com/office/drawing/2014/main" val="665252165"/>
                    </a:ext>
                  </a:extLst>
                </a:gridCol>
                <a:gridCol w="1439701">
                  <a:extLst>
                    <a:ext uri="{9D8B030D-6E8A-4147-A177-3AD203B41FA5}">
                      <a16:colId xmlns:a16="http://schemas.microsoft.com/office/drawing/2014/main" val="3011772766"/>
                    </a:ext>
                  </a:extLst>
                </a:gridCol>
                <a:gridCol w="1439701">
                  <a:extLst>
                    <a:ext uri="{9D8B030D-6E8A-4147-A177-3AD203B41FA5}">
                      <a16:colId xmlns:a16="http://schemas.microsoft.com/office/drawing/2014/main" val="2223958854"/>
                    </a:ext>
                  </a:extLst>
                </a:gridCol>
              </a:tblGrid>
              <a:tr h="70408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667786"/>
                  </a:ext>
                </a:extLst>
              </a:tr>
              <a:tr h="6766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643531"/>
                  </a:ext>
                </a:extLst>
              </a:tr>
              <a:tr h="6766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287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365323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24E116A4-DBC0-4839-A30B-C2744CC3563D}"/>
              </a:ext>
            </a:extLst>
          </p:cNvPr>
          <p:cNvGraphicFramePr>
            <a:graphicFrameLocks noGrp="1"/>
          </p:cNvGraphicFramePr>
          <p:nvPr/>
        </p:nvGraphicFramePr>
        <p:xfrm>
          <a:off x="2594666" y="1940715"/>
          <a:ext cx="4319103" cy="2029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9701">
                  <a:extLst>
                    <a:ext uri="{9D8B030D-6E8A-4147-A177-3AD203B41FA5}">
                      <a16:colId xmlns:a16="http://schemas.microsoft.com/office/drawing/2014/main" val="665252165"/>
                    </a:ext>
                  </a:extLst>
                </a:gridCol>
                <a:gridCol w="1439701">
                  <a:extLst>
                    <a:ext uri="{9D8B030D-6E8A-4147-A177-3AD203B41FA5}">
                      <a16:colId xmlns:a16="http://schemas.microsoft.com/office/drawing/2014/main" val="3011772766"/>
                    </a:ext>
                  </a:extLst>
                </a:gridCol>
                <a:gridCol w="1439701">
                  <a:extLst>
                    <a:ext uri="{9D8B030D-6E8A-4147-A177-3AD203B41FA5}">
                      <a16:colId xmlns:a16="http://schemas.microsoft.com/office/drawing/2014/main" val="2223958854"/>
                    </a:ext>
                  </a:extLst>
                </a:gridCol>
              </a:tblGrid>
              <a:tr h="6766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-1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-2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-1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667786"/>
                  </a:ext>
                </a:extLst>
              </a:tr>
              <a:tr h="6766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643531"/>
                  </a:ext>
                </a:extLst>
              </a:tr>
              <a:tr h="6766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287799"/>
                  </a:ext>
                </a:extLst>
              </a:tr>
            </a:tbl>
          </a:graphicData>
        </a:graphic>
      </p:graphicFrame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0A4862E0-5FD9-4FCD-9CAD-3107434F2080}"/>
              </a:ext>
            </a:extLst>
          </p:cNvPr>
          <p:cNvGraphicFramePr>
            <a:graphicFrameLocks noGrp="1"/>
          </p:cNvGraphicFramePr>
          <p:nvPr/>
        </p:nvGraphicFramePr>
        <p:xfrm>
          <a:off x="3747605" y="2658717"/>
          <a:ext cx="4319103" cy="205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9701">
                  <a:extLst>
                    <a:ext uri="{9D8B030D-6E8A-4147-A177-3AD203B41FA5}">
                      <a16:colId xmlns:a16="http://schemas.microsoft.com/office/drawing/2014/main" val="665252165"/>
                    </a:ext>
                  </a:extLst>
                </a:gridCol>
                <a:gridCol w="1439701">
                  <a:extLst>
                    <a:ext uri="{9D8B030D-6E8A-4147-A177-3AD203B41FA5}">
                      <a16:colId xmlns:a16="http://schemas.microsoft.com/office/drawing/2014/main" val="3011772766"/>
                    </a:ext>
                  </a:extLst>
                </a:gridCol>
                <a:gridCol w="1439701">
                  <a:extLst>
                    <a:ext uri="{9D8B030D-6E8A-4147-A177-3AD203B41FA5}">
                      <a16:colId xmlns:a16="http://schemas.microsoft.com/office/drawing/2014/main" val="2223958854"/>
                    </a:ext>
                  </a:extLst>
                </a:gridCol>
              </a:tblGrid>
              <a:tr h="70408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667786"/>
                  </a:ext>
                </a:extLst>
              </a:tr>
              <a:tr h="6766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643531"/>
                  </a:ext>
                </a:extLst>
              </a:tr>
              <a:tr h="6766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287799"/>
                  </a:ext>
                </a:extLst>
              </a:tr>
            </a:tbl>
          </a:graphicData>
        </a:graphic>
      </p:graphicFrame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A987A374-1ABD-4C7E-88FE-3B48CA68C19E}"/>
              </a:ext>
            </a:extLst>
          </p:cNvPr>
          <p:cNvGraphicFramePr>
            <a:graphicFrameLocks noGrp="1"/>
          </p:cNvGraphicFramePr>
          <p:nvPr/>
        </p:nvGraphicFramePr>
        <p:xfrm>
          <a:off x="7437782" y="242316"/>
          <a:ext cx="4319103" cy="205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9701">
                  <a:extLst>
                    <a:ext uri="{9D8B030D-6E8A-4147-A177-3AD203B41FA5}">
                      <a16:colId xmlns:a16="http://schemas.microsoft.com/office/drawing/2014/main" val="665252165"/>
                    </a:ext>
                  </a:extLst>
                </a:gridCol>
                <a:gridCol w="1439701">
                  <a:extLst>
                    <a:ext uri="{9D8B030D-6E8A-4147-A177-3AD203B41FA5}">
                      <a16:colId xmlns:a16="http://schemas.microsoft.com/office/drawing/2014/main" val="3011772766"/>
                    </a:ext>
                  </a:extLst>
                </a:gridCol>
                <a:gridCol w="1439701">
                  <a:extLst>
                    <a:ext uri="{9D8B030D-6E8A-4147-A177-3AD203B41FA5}">
                      <a16:colId xmlns:a16="http://schemas.microsoft.com/office/drawing/2014/main" val="2223958854"/>
                    </a:ext>
                  </a:extLst>
                </a:gridCol>
              </a:tblGrid>
              <a:tr h="70408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667786"/>
                  </a:ext>
                </a:extLst>
              </a:tr>
              <a:tr h="676656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643531"/>
                  </a:ext>
                </a:extLst>
              </a:tr>
              <a:tr h="676656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287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97304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24E116A4-DBC0-4839-A30B-C2744CC3563D}"/>
              </a:ext>
            </a:extLst>
          </p:cNvPr>
          <p:cNvGraphicFramePr>
            <a:graphicFrameLocks noGrp="1"/>
          </p:cNvGraphicFramePr>
          <p:nvPr/>
        </p:nvGraphicFramePr>
        <p:xfrm>
          <a:off x="4125290" y="1940715"/>
          <a:ext cx="4319103" cy="2029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9701">
                  <a:extLst>
                    <a:ext uri="{9D8B030D-6E8A-4147-A177-3AD203B41FA5}">
                      <a16:colId xmlns:a16="http://schemas.microsoft.com/office/drawing/2014/main" val="665252165"/>
                    </a:ext>
                  </a:extLst>
                </a:gridCol>
                <a:gridCol w="1439701">
                  <a:extLst>
                    <a:ext uri="{9D8B030D-6E8A-4147-A177-3AD203B41FA5}">
                      <a16:colId xmlns:a16="http://schemas.microsoft.com/office/drawing/2014/main" val="3011772766"/>
                    </a:ext>
                  </a:extLst>
                </a:gridCol>
                <a:gridCol w="1439701">
                  <a:extLst>
                    <a:ext uri="{9D8B030D-6E8A-4147-A177-3AD203B41FA5}">
                      <a16:colId xmlns:a16="http://schemas.microsoft.com/office/drawing/2014/main" val="2223958854"/>
                    </a:ext>
                  </a:extLst>
                </a:gridCol>
              </a:tblGrid>
              <a:tr h="6766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-1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-2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-1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667786"/>
                  </a:ext>
                </a:extLst>
              </a:tr>
              <a:tr h="6766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643531"/>
                  </a:ext>
                </a:extLst>
              </a:tr>
              <a:tr h="6766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287799"/>
                  </a:ext>
                </a:extLst>
              </a:tr>
            </a:tbl>
          </a:graphicData>
        </a:graphic>
      </p:graphicFrame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0A4862E0-5FD9-4FCD-9CAD-3107434F2080}"/>
              </a:ext>
            </a:extLst>
          </p:cNvPr>
          <p:cNvGraphicFramePr>
            <a:graphicFrameLocks noGrp="1"/>
          </p:cNvGraphicFramePr>
          <p:nvPr/>
        </p:nvGraphicFramePr>
        <p:xfrm>
          <a:off x="3747605" y="2658717"/>
          <a:ext cx="4319103" cy="205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9701">
                  <a:extLst>
                    <a:ext uri="{9D8B030D-6E8A-4147-A177-3AD203B41FA5}">
                      <a16:colId xmlns:a16="http://schemas.microsoft.com/office/drawing/2014/main" val="665252165"/>
                    </a:ext>
                  </a:extLst>
                </a:gridCol>
                <a:gridCol w="1439701">
                  <a:extLst>
                    <a:ext uri="{9D8B030D-6E8A-4147-A177-3AD203B41FA5}">
                      <a16:colId xmlns:a16="http://schemas.microsoft.com/office/drawing/2014/main" val="3011772766"/>
                    </a:ext>
                  </a:extLst>
                </a:gridCol>
                <a:gridCol w="1439701">
                  <a:extLst>
                    <a:ext uri="{9D8B030D-6E8A-4147-A177-3AD203B41FA5}">
                      <a16:colId xmlns:a16="http://schemas.microsoft.com/office/drawing/2014/main" val="2223958854"/>
                    </a:ext>
                  </a:extLst>
                </a:gridCol>
              </a:tblGrid>
              <a:tr h="70408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667786"/>
                  </a:ext>
                </a:extLst>
              </a:tr>
              <a:tr h="6766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643531"/>
                  </a:ext>
                </a:extLst>
              </a:tr>
              <a:tr h="6766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287799"/>
                  </a:ext>
                </a:extLst>
              </a:tr>
            </a:tbl>
          </a:graphicData>
        </a:graphic>
      </p:graphicFrame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7EC41715-7488-419C-BCF0-995147FC2908}"/>
              </a:ext>
            </a:extLst>
          </p:cNvPr>
          <p:cNvGraphicFramePr>
            <a:graphicFrameLocks noGrp="1"/>
          </p:cNvGraphicFramePr>
          <p:nvPr/>
        </p:nvGraphicFramePr>
        <p:xfrm>
          <a:off x="7437782" y="242316"/>
          <a:ext cx="4319103" cy="205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9701">
                  <a:extLst>
                    <a:ext uri="{9D8B030D-6E8A-4147-A177-3AD203B41FA5}">
                      <a16:colId xmlns:a16="http://schemas.microsoft.com/office/drawing/2014/main" val="665252165"/>
                    </a:ext>
                  </a:extLst>
                </a:gridCol>
                <a:gridCol w="1439701">
                  <a:extLst>
                    <a:ext uri="{9D8B030D-6E8A-4147-A177-3AD203B41FA5}">
                      <a16:colId xmlns:a16="http://schemas.microsoft.com/office/drawing/2014/main" val="3011772766"/>
                    </a:ext>
                  </a:extLst>
                </a:gridCol>
                <a:gridCol w="1439701">
                  <a:extLst>
                    <a:ext uri="{9D8B030D-6E8A-4147-A177-3AD203B41FA5}">
                      <a16:colId xmlns:a16="http://schemas.microsoft.com/office/drawing/2014/main" val="2223958854"/>
                    </a:ext>
                  </a:extLst>
                </a:gridCol>
              </a:tblGrid>
              <a:tr h="704088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667786"/>
                  </a:ext>
                </a:extLst>
              </a:tr>
              <a:tr h="676656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643531"/>
                  </a:ext>
                </a:extLst>
              </a:tr>
              <a:tr h="676656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287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181635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24E116A4-DBC0-4839-A30B-C2744CC3563D}"/>
              </a:ext>
            </a:extLst>
          </p:cNvPr>
          <p:cNvGraphicFramePr>
            <a:graphicFrameLocks noGrp="1"/>
          </p:cNvGraphicFramePr>
          <p:nvPr/>
        </p:nvGraphicFramePr>
        <p:xfrm>
          <a:off x="5636038" y="1940715"/>
          <a:ext cx="4319103" cy="2029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9701">
                  <a:extLst>
                    <a:ext uri="{9D8B030D-6E8A-4147-A177-3AD203B41FA5}">
                      <a16:colId xmlns:a16="http://schemas.microsoft.com/office/drawing/2014/main" val="665252165"/>
                    </a:ext>
                  </a:extLst>
                </a:gridCol>
                <a:gridCol w="1439701">
                  <a:extLst>
                    <a:ext uri="{9D8B030D-6E8A-4147-A177-3AD203B41FA5}">
                      <a16:colId xmlns:a16="http://schemas.microsoft.com/office/drawing/2014/main" val="3011772766"/>
                    </a:ext>
                  </a:extLst>
                </a:gridCol>
                <a:gridCol w="1439701">
                  <a:extLst>
                    <a:ext uri="{9D8B030D-6E8A-4147-A177-3AD203B41FA5}">
                      <a16:colId xmlns:a16="http://schemas.microsoft.com/office/drawing/2014/main" val="2223958854"/>
                    </a:ext>
                  </a:extLst>
                </a:gridCol>
              </a:tblGrid>
              <a:tr h="6766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-1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-2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-1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667786"/>
                  </a:ext>
                </a:extLst>
              </a:tr>
              <a:tr h="6766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643531"/>
                  </a:ext>
                </a:extLst>
              </a:tr>
              <a:tr h="6766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287799"/>
                  </a:ext>
                </a:extLst>
              </a:tr>
            </a:tbl>
          </a:graphicData>
        </a:graphic>
      </p:graphicFrame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0A4862E0-5FD9-4FCD-9CAD-3107434F2080}"/>
              </a:ext>
            </a:extLst>
          </p:cNvPr>
          <p:cNvGraphicFramePr>
            <a:graphicFrameLocks noGrp="1"/>
          </p:cNvGraphicFramePr>
          <p:nvPr/>
        </p:nvGraphicFramePr>
        <p:xfrm>
          <a:off x="3747605" y="2658717"/>
          <a:ext cx="4319103" cy="205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9701">
                  <a:extLst>
                    <a:ext uri="{9D8B030D-6E8A-4147-A177-3AD203B41FA5}">
                      <a16:colId xmlns:a16="http://schemas.microsoft.com/office/drawing/2014/main" val="665252165"/>
                    </a:ext>
                  </a:extLst>
                </a:gridCol>
                <a:gridCol w="1439701">
                  <a:extLst>
                    <a:ext uri="{9D8B030D-6E8A-4147-A177-3AD203B41FA5}">
                      <a16:colId xmlns:a16="http://schemas.microsoft.com/office/drawing/2014/main" val="3011772766"/>
                    </a:ext>
                  </a:extLst>
                </a:gridCol>
                <a:gridCol w="1439701">
                  <a:extLst>
                    <a:ext uri="{9D8B030D-6E8A-4147-A177-3AD203B41FA5}">
                      <a16:colId xmlns:a16="http://schemas.microsoft.com/office/drawing/2014/main" val="2223958854"/>
                    </a:ext>
                  </a:extLst>
                </a:gridCol>
              </a:tblGrid>
              <a:tr h="70408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667786"/>
                  </a:ext>
                </a:extLst>
              </a:tr>
              <a:tr h="6766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643531"/>
                  </a:ext>
                </a:extLst>
              </a:tr>
              <a:tr h="6766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287799"/>
                  </a:ext>
                </a:extLst>
              </a:tr>
            </a:tbl>
          </a:graphicData>
        </a:graphic>
      </p:graphicFrame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E45B7454-4996-4383-8385-B0F538AF8FDF}"/>
              </a:ext>
            </a:extLst>
          </p:cNvPr>
          <p:cNvGraphicFramePr>
            <a:graphicFrameLocks noGrp="1"/>
          </p:cNvGraphicFramePr>
          <p:nvPr/>
        </p:nvGraphicFramePr>
        <p:xfrm>
          <a:off x="7437782" y="242316"/>
          <a:ext cx="4319103" cy="205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9701">
                  <a:extLst>
                    <a:ext uri="{9D8B030D-6E8A-4147-A177-3AD203B41FA5}">
                      <a16:colId xmlns:a16="http://schemas.microsoft.com/office/drawing/2014/main" val="665252165"/>
                    </a:ext>
                  </a:extLst>
                </a:gridCol>
                <a:gridCol w="1439701">
                  <a:extLst>
                    <a:ext uri="{9D8B030D-6E8A-4147-A177-3AD203B41FA5}">
                      <a16:colId xmlns:a16="http://schemas.microsoft.com/office/drawing/2014/main" val="3011772766"/>
                    </a:ext>
                  </a:extLst>
                </a:gridCol>
                <a:gridCol w="1439701">
                  <a:extLst>
                    <a:ext uri="{9D8B030D-6E8A-4147-A177-3AD203B41FA5}">
                      <a16:colId xmlns:a16="http://schemas.microsoft.com/office/drawing/2014/main" val="2223958854"/>
                    </a:ext>
                  </a:extLst>
                </a:gridCol>
              </a:tblGrid>
              <a:tr h="704088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667786"/>
                  </a:ext>
                </a:extLst>
              </a:tr>
              <a:tr h="676656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643531"/>
                  </a:ext>
                </a:extLst>
              </a:tr>
              <a:tr h="676656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287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732214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0835648-5C4D-45B0-868E-A72A0E91FE11}"/>
              </a:ext>
            </a:extLst>
          </p:cNvPr>
          <p:cNvSpPr/>
          <p:nvPr/>
        </p:nvSpPr>
        <p:spPr>
          <a:xfrm>
            <a:off x="3696146" y="1641874"/>
            <a:ext cx="4799712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MACHINE </a:t>
            </a:r>
          </a:p>
          <a:p>
            <a:pPr algn="ctr"/>
            <a:r>
              <a:rPr lang="en-US" sz="8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LEARNING</a:t>
            </a:r>
          </a:p>
        </p:txBody>
      </p:sp>
    </p:spTree>
    <p:extLst>
      <p:ext uri="{BB962C8B-B14F-4D97-AF65-F5344CB8AC3E}">
        <p14:creationId xmlns:p14="http://schemas.microsoft.com/office/powerpoint/2010/main" val="217794082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24E116A4-DBC0-4839-A30B-C2744CC3563D}"/>
              </a:ext>
            </a:extLst>
          </p:cNvPr>
          <p:cNvGraphicFramePr>
            <a:graphicFrameLocks noGrp="1"/>
          </p:cNvGraphicFramePr>
          <p:nvPr/>
        </p:nvGraphicFramePr>
        <p:xfrm>
          <a:off x="2694056" y="2658717"/>
          <a:ext cx="4319103" cy="2029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9701">
                  <a:extLst>
                    <a:ext uri="{9D8B030D-6E8A-4147-A177-3AD203B41FA5}">
                      <a16:colId xmlns:a16="http://schemas.microsoft.com/office/drawing/2014/main" val="665252165"/>
                    </a:ext>
                  </a:extLst>
                </a:gridCol>
                <a:gridCol w="1439701">
                  <a:extLst>
                    <a:ext uri="{9D8B030D-6E8A-4147-A177-3AD203B41FA5}">
                      <a16:colId xmlns:a16="http://schemas.microsoft.com/office/drawing/2014/main" val="3011772766"/>
                    </a:ext>
                  </a:extLst>
                </a:gridCol>
                <a:gridCol w="1439701">
                  <a:extLst>
                    <a:ext uri="{9D8B030D-6E8A-4147-A177-3AD203B41FA5}">
                      <a16:colId xmlns:a16="http://schemas.microsoft.com/office/drawing/2014/main" val="2223958854"/>
                    </a:ext>
                  </a:extLst>
                </a:gridCol>
              </a:tblGrid>
              <a:tr h="6766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-1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-2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-1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667786"/>
                  </a:ext>
                </a:extLst>
              </a:tr>
              <a:tr h="6766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643531"/>
                  </a:ext>
                </a:extLst>
              </a:tr>
              <a:tr h="6766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287799"/>
                  </a:ext>
                </a:extLst>
              </a:tr>
            </a:tbl>
          </a:graphicData>
        </a:graphic>
      </p:graphicFrame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0A4862E0-5FD9-4FCD-9CAD-3107434F2080}"/>
              </a:ext>
            </a:extLst>
          </p:cNvPr>
          <p:cNvGraphicFramePr>
            <a:graphicFrameLocks noGrp="1"/>
          </p:cNvGraphicFramePr>
          <p:nvPr/>
        </p:nvGraphicFramePr>
        <p:xfrm>
          <a:off x="3747605" y="2658717"/>
          <a:ext cx="4319103" cy="205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9701">
                  <a:extLst>
                    <a:ext uri="{9D8B030D-6E8A-4147-A177-3AD203B41FA5}">
                      <a16:colId xmlns:a16="http://schemas.microsoft.com/office/drawing/2014/main" val="665252165"/>
                    </a:ext>
                  </a:extLst>
                </a:gridCol>
                <a:gridCol w="1439701">
                  <a:extLst>
                    <a:ext uri="{9D8B030D-6E8A-4147-A177-3AD203B41FA5}">
                      <a16:colId xmlns:a16="http://schemas.microsoft.com/office/drawing/2014/main" val="3011772766"/>
                    </a:ext>
                  </a:extLst>
                </a:gridCol>
                <a:gridCol w="1439701">
                  <a:extLst>
                    <a:ext uri="{9D8B030D-6E8A-4147-A177-3AD203B41FA5}">
                      <a16:colId xmlns:a16="http://schemas.microsoft.com/office/drawing/2014/main" val="2223958854"/>
                    </a:ext>
                  </a:extLst>
                </a:gridCol>
              </a:tblGrid>
              <a:tr h="70408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667786"/>
                  </a:ext>
                </a:extLst>
              </a:tr>
              <a:tr h="6766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643531"/>
                  </a:ext>
                </a:extLst>
              </a:tr>
              <a:tr h="6766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287799"/>
                  </a:ext>
                </a:extLst>
              </a:tr>
            </a:tbl>
          </a:graphicData>
        </a:graphic>
      </p:graphicFrame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F9E9BCDA-D38C-447D-A424-51FC2CC17611}"/>
              </a:ext>
            </a:extLst>
          </p:cNvPr>
          <p:cNvGraphicFramePr>
            <a:graphicFrameLocks noGrp="1"/>
          </p:cNvGraphicFramePr>
          <p:nvPr/>
        </p:nvGraphicFramePr>
        <p:xfrm>
          <a:off x="7437782" y="242316"/>
          <a:ext cx="4319103" cy="205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9701">
                  <a:extLst>
                    <a:ext uri="{9D8B030D-6E8A-4147-A177-3AD203B41FA5}">
                      <a16:colId xmlns:a16="http://schemas.microsoft.com/office/drawing/2014/main" val="665252165"/>
                    </a:ext>
                  </a:extLst>
                </a:gridCol>
                <a:gridCol w="1439701">
                  <a:extLst>
                    <a:ext uri="{9D8B030D-6E8A-4147-A177-3AD203B41FA5}">
                      <a16:colId xmlns:a16="http://schemas.microsoft.com/office/drawing/2014/main" val="3011772766"/>
                    </a:ext>
                  </a:extLst>
                </a:gridCol>
                <a:gridCol w="1439701">
                  <a:extLst>
                    <a:ext uri="{9D8B030D-6E8A-4147-A177-3AD203B41FA5}">
                      <a16:colId xmlns:a16="http://schemas.microsoft.com/office/drawing/2014/main" val="2223958854"/>
                    </a:ext>
                  </a:extLst>
                </a:gridCol>
              </a:tblGrid>
              <a:tr h="704088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667786"/>
                  </a:ext>
                </a:extLst>
              </a:tr>
              <a:tr h="6766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643531"/>
                  </a:ext>
                </a:extLst>
              </a:tr>
              <a:tr h="676656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287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82722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7">
            <a:extLst>
              <a:ext uri="{FF2B5EF4-FFF2-40B4-BE49-F238E27FC236}">
                <a16:creationId xmlns:a16="http://schemas.microsoft.com/office/drawing/2014/main" id="{24E116A4-DBC0-4839-A30B-C2744CC3563D}"/>
              </a:ext>
            </a:extLst>
          </p:cNvPr>
          <p:cNvGraphicFramePr>
            <a:graphicFrameLocks noGrp="1"/>
          </p:cNvGraphicFramePr>
          <p:nvPr/>
        </p:nvGraphicFramePr>
        <p:xfrm>
          <a:off x="4145169" y="2658717"/>
          <a:ext cx="4319103" cy="2029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9701">
                  <a:extLst>
                    <a:ext uri="{9D8B030D-6E8A-4147-A177-3AD203B41FA5}">
                      <a16:colId xmlns:a16="http://schemas.microsoft.com/office/drawing/2014/main" val="665252165"/>
                    </a:ext>
                  </a:extLst>
                </a:gridCol>
                <a:gridCol w="1439701">
                  <a:extLst>
                    <a:ext uri="{9D8B030D-6E8A-4147-A177-3AD203B41FA5}">
                      <a16:colId xmlns:a16="http://schemas.microsoft.com/office/drawing/2014/main" val="3011772766"/>
                    </a:ext>
                  </a:extLst>
                </a:gridCol>
                <a:gridCol w="1439701">
                  <a:extLst>
                    <a:ext uri="{9D8B030D-6E8A-4147-A177-3AD203B41FA5}">
                      <a16:colId xmlns:a16="http://schemas.microsoft.com/office/drawing/2014/main" val="2223958854"/>
                    </a:ext>
                  </a:extLst>
                </a:gridCol>
              </a:tblGrid>
              <a:tr h="6766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-1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-2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-1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667786"/>
                  </a:ext>
                </a:extLst>
              </a:tr>
              <a:tr h="6766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643531"/>
                  </a:ext>
                </a:extLst>
              </a:tr>
              <a:tr h="6766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287799"/>
                  </a:ext>
                </a:extLst>
              </a:tr>
            </a:tbl>
          </a:graphicData>
        </a:graphic>
      </p:graphicFrame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0A4862E0-5FD9-4FCD-9CAD-3107434F2080}"/>
              </a:ext>
            </a:extLst>
          </p:cNvPr>
          <p:cNvGraphicFramePr>
            <a:graphicFrameLocks noGrp="1"/>
          </p:cNvGraphicFramePr>
          <p:nvPr/>
        </p:nvGraphicFramePr>
        <p:xfrm>
          <a:off x="3747605" y="2658717"/>
          <a:ext cx="4319103" cy="205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9701">
                  <a:extLst>
                    <a:ext uri="{9D8B030D-6E8A-4147-A177-3AD203B41FA5}">
                      <a16:colId xmlns:a16="http://schemas.microsoft.com/office/drawing/2014/main" val="665252165"/>
                    </a:ext>
                  </a:extLst>
                </a:gridCol>
                <a:gridCol w="1439701">
                  <a:extLst>
                    <a:ext uri="{9D8B030D-6E8A-4147-A177-3AD203B41FA5}">
                      <a16:colId xmlns:a16="http://schemas.microsoft.com/office/drawing/2014/main" val="3011772766"/>
                    </a:ext>
                  </a:extLst>
                </a:gridCol>
                <a:gridCol w="1439701">
                  <a:extLst>
                    <a:ext uri="{9D8B030D-6E8A-4147-A177-3AD203B41FA5}">
                      <a16:colId xmlns:a16="http://schemas.microsoft.com/office/drawing/2014/main" val="2223958854"/>
                    </a:ext>
                  </a:extLst>
                </a:gridCol>
              </a:tblGrid>
              <a:tr h="70408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667786"/>
                  </a:ext>
                </a:extLst>
              </a:tr>
              <a:tr h="6766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643531"/>
                  </a:ext>
                </a:extLst>
              </a:tr>
              <a:tr h="6766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287799"/>
                  </a:ext>
                </a:extLst>
              </a:tr>
            </a:tbl>
          </a:graphicData>
        </a:graphic>
      </p:graphicFrame>
      <p:graphicFrame>
        <p:nvGraphicFramePr>
          <p:cNvPr id="4" name="Table 7">
            <a:extLst>
              <a:ext uri="{FF2B5EF4-FFF2-40B4-BE49-F238E27FC236}">
                <a16:creationId xmlns:a16="http://schemas.microsoft.com/office/drawing/2014/main" id="{247979DD-53B5-4F0A-BFB5-A72E9C15631B}"/>
              </a:ext>
            </a:extLst>
          </p:cNvPr>
          <p:cNvGraphicFramePr>
            <a:graphicFrameLocks noGrp="1"/>
          </p:cNvGraphicFramePr>
          <p:nvPr/>
        </p:nvGraphicFramePr>
        <p:xfrm>
          <a:off x="7437782" y="242316"/>
          <a:ext cx="4319103" cy="205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9701">
                  <a:extLst>
                    <a:ext uri="{9D8B030D-6E8A-4147-A177-3AD203B41FA5}">
                      <a16:colId xmlns:a16="http://schemas.microsoft.com/office/drawing/2014/main" val="665252165"/>
                    </a:ext>
                  </a:extLst>
                </a:gridCol>
                <a:gridCol w="1439701">
                  <a:extLst>
                    <a:ext uri="{9D8B030D-6E8A-4147-A177-3AD203B41FA5}">
                      <a16:colId xmlns:a16="http://schemas.microsoft.com/office/drawing/2014/main" val="3011772766"/>
                    </a:ext>
                  </a:extLst>
                </a:gridCol>
                <a:gridCol w="1439701">
                  <a:extLst>
                    <a:ext uri="{9D8B030D-6E8A-4147-A177-3AD203B41FA5}">
                      <a16:colId xmlns:a16="http://schemas.microsoft.com/office/drawing/2014/main" val="2223958854"/>
                    </a:ext>
                  </a:extLst>
                </a:gridCol>
              </a:tblGrid>
              <a:tr h="704088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667786"/>
                  </a:ext>
                </a:extLst>
              </a:tr>
              <a:tr h="676656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643531"/>
                  </a:ext>
                </a:extLst>
              </a:tr>
              <a:tr h="676656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287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24368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8EC43-19E7-4D3F-A3AA-B5ABF7233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In DEMO</a:t>
            </a:r>
          </a:p>
        </p:txBody>
      </p:sp>
      <p:graphicFrame>
        <p:nvGraphicFramePr>
          <p:cNvPr id="13" name="Table 7">
            <a:extLst>
              <a:ext uri="{FF2B5EF4-FFF2-40B4-BE49-F238E27FC236}">
                <a16:creationId xmlns:a16="http://schemas.microsoft.com/office/drawing/2014/main" id="{D517CF60-3813-4442-A872-124917DA9647}"/>
              </a:ext>
            </a:extLst>
          </p:cNvPr>
          <p:cNvGraphicFramePr>
            <a:graphicFrameLocks noGrp="1"/>
          </p:cNvGraphicFramePr>
          <p:nvPr/>
        </p:nvGraphicFramePr>
        <p:xfrm>
          <a:off x="6425097" y="4321136"/>
          <a:ext cx="4319103" cy="2029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9701">
                  <a:extLst>
                    <a:ext uri="{9D8B030D-6E8A-4147-A177-3AD203B41FA5}">
                      <a16:colId xmlns:a16="http://schemas.microsoft.com/office/drawing/2014/main" val="665252165"/>
                    </a:ext>
                  </a:extLst>
                </a:gridCol>
                <a:gridCol w="1439701">
                  <a:extLst>
                    <a:ext uri="{9D8B030D-6E8A-4147-A177-3AD203B41FA5}">
                      <a16:colId xmlns:a16="http://schemas.microsoft.com/office/drawing/2014/main" val="3011772766"/>
                    </a:ext>
                  </a:extLst>
                </a:gridCol>
                <a:gridCol w="1439701">
                  <a:extLst>
                    <a:ext uri="{9D8B030D-6E8A-4147-A177-3AD203B41FA5}">
                      <a16:colId xmlns:a16="http://schemas.microsoft.com/office/drawing/2014/main" val="2223958854"/>
                    </a:ext>
                  </a:extLst>
                </a:gridCol>
              </a:tblGrid>
              <a:tr h="6766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667786"/>
                  </a:ext>
                </a:extLst>
              </a:tr>
              <a:tr h="676656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643531"/>
                  </a:ext>
                </a:extLst>
              </a:tr>
              <a:tr h="676656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287799"/>
                  </a:ext>
                </a:extLst>
              </a:tr>
            </a:tbl>
          </a:graphicData>
        </a:graphic>
      </p:graphicFrame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A026864-D7D5-45AD-88E6-6949FC99F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749809"/>
            <a:ext cx="5900532" cy="3156269"/>
          </a:xfrm>
        </p:spPr>
        <p:txBody>
          <a:bodyPr>
            <a:normAutofit/>
          </a:bodyPr>
          <a:lstStyle/>
          <a:p>
            <a:r>
              <a:rPr lang="en-US" sz="2400" dirty="0"/>
              <a:t>(0 * -1) + ( 0 * -2 ) + ( 0 * - 1) +</a:t>
            </a:r>
          </a:p>
          <a:p>
            <a:r>
              <a:rPr lang="en-US" sz="2400" dirty="0"/>
              <a:t>(0 * 0) + ( 1 * 0 ) + ( 2 * 0 ) +</a:t>
            </a:r>
          </a:p>
          <a:p>
            <a:r>
              <a:rPr lang="en-US" sz="2400" dirty="0"/>
              <a:t>(1 * 0) + ( 4 * 2 ) + (5 * 1 ) = 13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F33DBA2-36DF-45CF-8B36-C73F302A11D7}"/>
              </a:ext>
            </a:extLst>
          </p:cNvPr>
          <p:cNvGraphicFramePr>
            <a:graphicFrameLocks noGrp="1"/>
          </p:cNvGraphicFramePr>
          <p:nvPr/>
        </p:nvGraphicFramePr>
        <p:xfrm>
          <a:off x="364435" y="2288584"/>
          <a:ext cx="4319103" cy="2029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9701">
                  <a:extLst>
                    <a:ext uri="{9D8B030D-6E8A-4147-A177-3AD203B41FA5}">
                      <a16:colId xmlns:a16="http://schemas.microsoft.com/office/drawing/2014/main" val="665252165"/>
                    </a:ext>
                  </a:extLst>
                </a:gridCol>
                <a:gridCol w="1439701">
                  <a:extLst>
                    <a:ext uri="{9D8B030D-6E8A-4147-A177-3AD203B41FA5}">
                      <a16:colId xmlns:a16="http://schemas.microsoft.com/office/drawing/2014/main" val="3011772766"/>
                    </a:ext>
                  </a:extLst>
                </a:gridCol>
                <a:gridCol w="1439701">
                  <a:extLst>
                    <a:ext uri="{9D8B030D-6E8A-4147-A177-3AD203B41FA5}">
                      <a16:colId xmlns:a16="http://schemas.microsoft.com/office/drawing/2014/main" val="2223958854"/>
                    </a:ext>
                  </a:extLst>
                </a:gridCol>
              </a:tblGrid>
              <a:tr h="6766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-1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-2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-1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667786"/>
                  </a:ext>
                </a:extLst>
              </a:tr>
              <a:tr h="6766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643531"/>
                  </a:ext>
                </a:extLst>
              </a:tr>
              <a:tr h="6766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28779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8AB9018-85C8-461E-8E6A-D8A43E3F2155}"/>
              </a:ext>
            </a:extLst>
          </p:cNvPr>
          <p:cNvGraphicFramePr>
            <a:graphicFrameLocks noGrp="1"/>
          </p:cNvGraphicFramePr>
          <p:nvPr/>
        </p:nvGraphicFramePr>
        <p:xfrm>
          <a:off x="1447800" y="3076161"/>
          <a:ext cx="4319103" cy="205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9701">
                  <a:extLst>
                    <a:ext uri="{9D8B030D-6E8A-4147-A177-3AD203B41FA5}">
                      <a16:colId xmlns:a16="http://schemas.microsoft.com/office/drawing/2014/main" val="665252165"/>
                    </a:ext>
                  </a:extLst>
                </a:gridCol>
                <a:gridCol w="1439701">
                  <a:extLst>
                    <a:ext uri="{9D8B030D-6E8A-4147-A177-3AD203B41FA5}">
                      <a16:colId xmlns:a16="http://schemas.microsoft.com/office/drawing/2014/main" val="3011772766"/>
                    </a:ext>
                  </a:extLst>
                </a:gridCol>
                <a:gridCol w="1439701">
                  <a:extLst>
                    <a:ext uri="{9D8B030D-6E8A-4147-A177-3AD203B41FA5}">
                      <a16:colId xmlns:a16="http://schemas.microsoft.com/office/drawing/2014/main" val="2223958854"/>
                    </a:ext>
                  </a:extLst>
                </a:gridCol>
              </a:tblGrid>
              <a:tr h="70408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667786"/>
                  </a:ext>
                </a:extLst>
              </a:tr>
              <a:tr h="6766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643531"/>
                  </a:ext>
                </a:extLst>
              </a:tr>
              <a:tr h="6766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287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153611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48EC43-19E7-4D3F-A3AA-B5ABF7233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Convolution In DEMO</a:t>
            </a:r>
          </a:p>
        </p:txBody>
      </p:sp>
      <p:graphicFrame>
        <p:nvGraphicFramePr>
          <p:cNvPr id="13" name="Table 7">
            <a:extLst>
              <a:ext uri="{FF2B5EF4-FFF2-40B4-BE49-F238E27FC236}">
                <a16:creationId xmlns:a16="http://schemas.microsoft.com/office/drawing/2014/main" id="{D517CF60-3813-4442-A872-124917DA9647}"/>
              </a:ext>
            </a:extLst>
          </p:cNvPr>
          <p:cNvGraphicFramePr>
            <a:graphicFrameLocks noGrp="1"/>
          </p:cNvGraphicFramePr>
          <p:nvPr/>
        </p:nvGraphicFramePr>
        <p:xfrm>
          <a:off x="6425097" y="4321136"/>
          <a:ext cx="4319103" cy="2029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9701">
                  <a:extLst>
                    <a:ext uri="{9D8B030D-6E8A-4147-A177-3AD203B41FA5}">
                      <a16:colId xmlns:a16="http://schemas.microsoft.com/office/drawing/2014/main" val="665252165"/>
                    </a:ext>
                  </a:extLst>
                </a:gridCol>
                <a:gridCol w="1439701">
                  <a:extLst>
                    <a:ext uri="{9D8B030D-6E8A-4147-A177-3AD203B41FA5}">
                      <a16:colId xmlns:a16="http://schemas.microsoft.com/office/drawing/2014/main" val="3011772766"/>
                    </a:ext>
                  </a:extLst>
                </a:gridCol>
                <a:gridCol w="1439701">
                  <a:extLst>
                    <a:ext uri="{9D8B030D-6E8A-4147-A177-3AD203B41FA5}">
                      <a16:colId xmlns:a16="http://schemas.microsoft.com/office/drawing/2014/main" val="2223958854"/>
                    </a:ext>
                  </a:extLst>
                </a:gridCol>
              </a:tblGrid>
              <a:tr h="6766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667786"/>
                  </a:ext>
                </a:extLst>
              </a:tr>
              <a:tr h="676656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643531"/>
                  </a:ext>
                </a:extLst>
              </a:tr>
              <a:tr h="676656"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287799"/>
                  </a:ext>
                </a:extLst>
              </a:tr>
            </a:tbl>
          </a:graphicData>
        </a:graphic>
      </p:graphicFrame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FA026864-D7D5-45AD-88E6-6949FC99F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749809"/>
            <a:ext cx="5900532" cy="3156269"/>
          </a:xfrm>
        </p:spPr>
        <p:txBody>
          <a:bodyPr>
            <a:normAutofit/>
          </a:bodyPr>
          <a:lstStyle/>
          <a:p>
            <a:r>
              <a:rPr lang="en-US" sz="2400" dirty="0"/>
              <a:t>(0 * -1) + ( 0 * -2 ) + ( 0 * - 1) +</a:t>
            </a:r>
          </a:p>
          <a:p>
            <a:r>
              <a:rPr lang="en-US" sz="2400" dirty="0"/>
              <a:t>(1 * 0) + ( 2 * 0 ) + ( 3 * 0 ) +</a:t>
            </a:r>
          </a:p>
          <a:p>
            <a:r>
              <a:rPr lang="en-US" sz="2400" dirty="0"/>
              <a:t>(4 * 1) + ( 5 * 2 ) + (6 * 1 ) = 20</a:t>
            </a:r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EF33DBA2-36DF-45CF-8B36-C73F302A11D7}"/>
              </a:ext>
            </a:extLst>
          </p:cNvPr>
          <p:cNvGraphicFramePr>
            <a:graphicFrameLocks noGrp="1"/>
          </p:cNvGraphicFramePr>
          <p:nvPr/>
        </p:nvGraphicFramePr>
        <p:xfrm>
          <a:off x="1785728" y="2288584"/>
          <a:ext cx="4319103" cy="20299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9701">
                  <a:extLst>
                    <a:ext uri="{9D8B030D-6E8A-4147-A177-3AD203B41FA5}">
                      <a16:colId xmlns:a16="http://schemas.microsoft.com/office/drawing/2014/main" val="665252165"/>
                    </a:ext>
                  </a:extLst>
                </a:gridCol>
                <a:gridCol w="1439701">
                  <a:extLst>
                    <a:ext uri="{9D8B030D-6E8A-4147-A177-3AD203B41FA5}">
                      <a16:colId xmlns:a16="http://schemas.microsoft.com/office/drawing/2014/main" val="3011772766"/>
                    </a:ext>
                  </a:extLst>
                </a:gridCol>
                <a:gridCol w="1439701">
                  <a:extLst>
                    <a:ext uri="{9D8B030D-6E8A-4147-A177-3AD203B41FA5}">
                      <a16:colId xmlns:a16="http://schemas.microsoft.com/office/drawing/2014/main" val="2223958854"/>
                    </a:ext>
                  </a:extLst>
                </a:gridCol>
              </a:tblGrid>
              <a:tr h="6766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-1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-2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-1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0667786"/>
                  </a:ext>
                </a:extLst>
              </a:tr>
              <a:tr h="6766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643531"/>
                  </a:ext>
                </a:extLst>
              </a:tr>
              <a:tr h="6766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1287799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8AB9018-85C8-461E-8E6A-D8A43E3F2155}"/>
              </a:ext>
            </a:extLst>
          </p:cNvPr>
          <p:cNvGraphicFramePr>
            <a:graphicFrameLocks noGrp="1"/>
          </p:cNvGraphicFramePr>
          <p:nvPr/>
        </p:nvGraphicFramePr>
        <p:xfrm>
          <a:off x="1447800" y="3076161"/>
          <a:ext cx="4319103" cy="2057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39701">
                  <a:extLst>
                    <a:ext uri="{9D8B030D-6E8A-4147-A177-3AD203B41FA5}">
                      <a16:colId xmlns:a16="http://schemas.microsoft.com/office/drawing/2014/main" val="665252165"/>
                    </a:ext>
                  </a:extLst>
                </a:gridCol>
                <a:gridCol w="1439701">
                  <a:extLst>
                    <a:ext uri="{9D8B030D-6E8A-4147-A177-3AD203B41FA5}">
                      <a16:colId xmlns:a16="http://schemas.microsoft.com/office/drawing/2014/main" val="3011772766"/>
                    </a:ext>
                  </a:extLst>
                </a:gridCol>
                <a:gridCol w="1439701">
                  <a:extLst>
                    <a:ext uri="{9D8B030D-6E8A-4147-A177-3AD203B41FA5}">
                      <a16:colId xmlns:a16="http://schemas.microsoft.com/office/drawing/2014/main" val="2223958854"/>
                    </a:ext>
                  </a:extLst>
                </a:gridCol>
              </a:tblGrid>
              <a:tr h="704088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0667786"/>
                  </a:ext>
                </a:extLst>
              </a:tr>
              <a:tr h="6766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643531"/>
                  </a:ext>
                </a:extLst>
              </a:tr>
              <a:tr h="676656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/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2877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470444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9489D-F937-4043-8465-CD98A4F95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matter?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EF6994-68D5-4A36-A61A-4910D382DD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94724" y="3147236"/>
                <a:ext cx="6962737" cy="1143000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/>
                  <a:t>  x                                = </a:t>
                </a:r>
              </a:p>
              <a:p>
                <a:r>
                  <a:rPr lang="en-US" sz="3200" dirty="0"/>
                  <a:t>3x3 </a:t>
                </a:r>
                <a:r>
                  <a:rPr lang="en-US" sz="3200" dirty="0" err="1"/>
                  <a:t>Approx</a:t>
                </a:r>
                <a:endParaRPr lang="en-US" sz="3200" dirty="0"/>
              </a:p>
              <a:p>
                <a:r>
                  <a:rPr lang="en-US" sz="3200" dirty="0"/>
                  <a:t>Gaussian Kernel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EF6994-68D5-4A36-A61A-4910D382DD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4724" y="3147236"/>
                <a:ext cx="6962737" cy="1143000"/>
              </a:xfrm>
              <a:blipFill>
                <a:blip r:embed="rId2"/>
                <a:stretch>
                  <a:fillRect l="-1313" r="-963" b="-134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descr="A close up of a white background&#10;&#10;Description automatically generated">
            <a:extLst>
              <a:ext uri="{FF2B5EF4-FFF2-40B4-BE49-F238E27FC236}">
                <a16:creationId xmlns:a16="http://schemas.microsoft.com/office/drawing/2014/main" id="{A4EF3EA0-F37D-49E0-B540-918A8D5FB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95934" y="1834382"/>
            <a:ext cx="2410161" cy="4124901"/>
          </a:xfrm>
          <a:prstGeom prst="rect">
            <a:avLst/>
          </a:prstGeom>
        </p:spPr>
      </p:pic>
      <p:pic>
        <p:nvPicPr>
          <p:cNvPr id="11" name="Picture 10" descr="A close up of a persons face&#10;&#10;Description automatically generated">
            <a:extLst>
              <a:ext uri="{FF2B5EF4-FFF2-40B4-BE49-F238E27FC236}">
                <a16:creationId xmlns:a16="http://schemas.microsoft.com/office/drawing/2014/main" id="{377AA4A1-424F-4499-98C2-EBD943311A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461" y="1834382"/>
            <a:ext cx="2503396" cy="418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88237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9489D-F937-4043-8465-CD98A4F95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matter?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EF6994-68D5-4A36-A61A-4910D382DD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94724" y="3147236"/>
                <a:ext cx="6962737" cy="1143000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32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  <m:m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3200" dirty="0"/>
                  <a:t>  x                           =                                </a:t>
                </a:r>
              </a:p>
              <a:p>
                <a:r>
                  <a:rPr lang="en-US" sz="3200" dirty="0" err="1"/>
                  <a:t>Laplasian</a:t>
                </a:r>
                <a:r>
                  <a:rPr lang="en-US" sz="3200" dirty="0"/>
                  <a:t> Kernel 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EF6994-68D5-4A36-A61A-4910D382DD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4724" y="3147236"/>
                <a:ext cx="6962737" cy="1143000"/>
              </a:xfrm>
              <a:blipFill>
                <a:blip r:embed="rId2"/>
                <a:stretch>
                  <a:fillRect l="-1313" r="-50263" b="-808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A close up of a persons face&#10;&#10;Description automatically generated">
            <a:extLst>
              <a:ext uri="{FF2B5EF4-FFF2-40B4-BE49-F238E27FC236}">
                <a16:creationId xmlns:a16="http://schemas.microsoft.com/office/drawing/2014/main" id="{377AA4A1-424F-4499-98C2-EBD943311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6092" y="1749321"/>
            <a:ext cx="2503396" cy="4181496"/>
          </a:xfrm>
          <a:prstGeom prst="rect">
            <a:avLst/>
          </a:prstGeom>
        </p:spPr>
      </p:pic>
      <p:pic>
        <p:nvPicPr>
          <p:cNvPr id="5" name="Picture 4" descr="A picture containing sitting, white, front, black&#10;&#10;Description automatically generated">
            <a:extLst>
              <a:ext uri="{FF2B5EF4-FFF2-40B4-BE49-F238E27FC236}">
                <a16:creationId xmlns:a16="http://schemas.microsoft.com/office/drawing/2014/main" id="{8AFD51FF-21F3-4DD9-B93B-BD98EE58C2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8055" y="1749321"/>
            <a:ext cx="2522837" cy="4181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625170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9489D-F937-4043-8465-CD98A4F95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does this matter?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EF6994-68D5-4A36-A61A-4910D382DD7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94724" y="3147236"/>
                <a:ext cx="6962737" cy="1143000"/>
              </a:xfrm>
            </p:spPr>
            <p:txBody>
              <a:bodyPr>
                <a:no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𝑎𝑛𝑛𝑦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𝐸𝑑𝑔𝑒</m:t>
                    </m:r>
                  </m:oMath>
                </a14:m>
                <a:endParaRPr lang="en-US" sz="3200" b="0" dirty="0"/>
              </a:p>
              <a:p>
                <a:r>
                  <a:rPr lang="en-US" sz="3200" dirty="0"/>
                  <a:t>Detection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1EF6994-68D5-4A36-A61A-4910D382DD7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94724" y="3147236"/>
                <a:ext cx="6962737" cy="1143000"/>
              </a:xfrm>
              <a:blipFill>
                <a:blip r:embed="rId2"/>
                <a:stretch>
                  <a:fillRect l="-1313" b="-180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A close up of a persons face&#10;&#10;Description automatically generated">
            <a:extLst>
              <a:ext uri="{FF2B5EF4-FFF2-40B4-BE49-F238E27FC236}">
                <a16:creationId xmlns:a16="http://schemas.microsoft.com/office/drawing/2014/main" id="{377AA4A1-424F-4499-98C2-EBD943311A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7492" y="1838774"/>
            <a:ext cx="2503396" cy="4181496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8A03085-3AEE-4F80-9E18-D4773662C4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59530" y="1838774"/>
            <a:ext cx="2503396" cy="419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982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A0D20-5DC6-4FDE-9DB4-D549E9009E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Octave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880F8-54B1-48A4-9DB9-48F98C1A1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pkg load image;</a:t>
            </a:r>
          </a:p>
          <a:p>
            <a:r>
              <a:rPr lang="en-US" dirty="0" err="1"/>
              <a:t>lena</a:t>
            </a:r>
            <a:r>
              <a:rPr lang="en-US" dirty="0"/>
              <a:t> = </a:t>
            </a:r>
            <a:r>
              <a:rPr lang="en-US" dirty="0" err="1">
                <a:solidFill>
                  <a:srgbClr val="FF0000"/>
                </a:solidFill>
              </a:rPr>
              <a:t>imread</a:t>
            </a:r>
            <a:r>
              <a:rPr lang="en-US" dirty="0"/>
              <a:t>("imgwnoise.bmp");</a:t>
            </a:r>
          </a:p>
          <a:p>
            <a:r>
              <a:rPr lang="en-US" dirty="0"/>
              <a:t>gaussian = [ 1 2 1 ; 2 4 2 ; 1 2 1 ] * (1/16);</a:t>
            </a:r>
          </a:p>
          <a:p>
            <a:r>
              <a:rPr lang="en-US" dirty="0" err="1"/>
              <a:t>gaussian_shortcut</a:t>
            </a:r>
            <a:r>
              <a:rPr lang="en-US" dirty="0"/>
              <a:t> = </a:t>
            </a:r>
            <a:r>
              <a:rPr lang="en-US" dirty="0" err="1">
                <a:solidFill>
                  <a:srgbClr val="FF0000"/>
                </a:solidFill>
              </a:rPr>
              <a:t>fspecial</a:t>
            </a:r>
            <a:r>
              <a:rPr lang="en-US" dirty="0"/>
              <a:t>('gaussian', [32, 32], 6);</a:t>
            </a:r>
          </a:p>
          <a:p>
            <a:r>
              <a:rPr lang="en-US" dirty="0" err="1"/>
              <a:t>lena_blur</a:t>
            </a:r>
            <a:r>
              <a:rPr lang="en-US" dirty="0"/>
              <a:t> = </a:t>
            </a:r>
            <a:r>
              <a:rPr lang="en-US" dirty="0" err="1">
                <a:solidFill>
                  <a:srgbClr val="FF0000"/>
                </a:solidFill>
              </a:rPr>
              <a:t>imfilter</a:t>
            </a:r>
            <a:r>
              <a:rPr lang="en-US" dirty="0"/>
              <a:t>(</a:t>
            </a:r>
            <a:r>
              <a:rPr lang="en-US" dirty="0" err="1"/>
              <a:t>lena</a:t>
            </a:r>
            <a:r>
              <a:rPr lang="en-US" dirty="0"/>
              <a:t>, </a:t>
            </a:r>
            <a:r>
              <a:rPr lang="en-US" dirty="0" err="1"/>
              <a:t>gaussian_shortcut</a:t>
            </a:r>
            <a:r>
              <a:rPr lang="en-US" dirty="0"/>
              <a:t>);</a:t>
            </a:r>
          </a:p>
          <a:p>
            <a:r>
              <a:rPr lang="en-US" dirty="0" err="1"/>
              <a:t>lap_filter</a:t>
            </a:r>
            <a:r>
              <a:rPr lang="en-US" dirty="0"/>
              <a:t> = [-1 -1 -1; -1 8 -1; -1 -1 -1];</a:t>
            </a:r>
          </a:p>
          <a:p>
            <a:r>
              <a:rPr lang="en-US" dirty="0" err="1"/>
              <a:t>lena_sharp</a:t>
            </a:r>
            <a:r>
              <a:rPr lang="en-US" dirty="0"/>
              <a:t> = </a:t>
            </a:r>
            <a:r>
              <a:rPr lang="en-US" dirty="0" err="1"/>
              <a:t>lena_blur</a:t>
            </a:r>
            <a:r>
              <a:rPr lang="en-US" dirty="0"/>
              <a:t>;</a:t>
            </a:r>
          </a:p>
          <a:p>
            <a:r>
              <a:rPr lang="en-US" dirty="0" err="1"/>
              <a:t>lena_edge</a:t>
            </a:r>
            <a:r>
              <a:rPr lang="en-US" dirty="0"/>
              <a:t> = </a:t>
            </a:r>
            <a:r>
              <a:rPr lang="en-US" dirty="0" err="1">
                <a:solidFill>
                  <a:srgbClr val="FF0000"/>
                </a:solidFill>
              </a:rPr>
              <a:t>imfilter</a:t>
            </a:r>
            <a:r>
              <a:rPr lang="en-US" dirty="0"/>
              <a:t>(</a:t>
            </a:r>
            <a:r>
              <a:rPr lang="en-US" dirty="0" err="1"/>
              <a:t>lena_sharp</a:t>
            </a:r>
            <a:r>
              <a:rPr lang="en-US" dirty="0"/>
              <a:t>, </a:t>
            </a:r>
            <a:r>
              <a:rPr lang="en-US" dirty="0" err="1"/>
              <a:t>lap_filter</a:t>
            </a:r>
            <a:r>
              <a:rPr lang="en-US" dirty="0"/>
              <a:t>);</a:t>
            </a:r>
          </a:p>
          <a:p>
            <a:r>
              <a:rPr lang="en-US" dirty="0" err="1"/>
              <a:t>lena_edge</a:t>
            </a:r>
            <a:r>
              <a:rPr lang="en-US" dirty="0"/>
              <a:t> = </a:t>
            </a:r>
            <a:r>
              <a:rPr lang="en-US" dirty="0">
                <a:solidFill>
                  <a:srgbClr val="FF0000"/>
                </a:solidFill>
              </a:rPr>
              <a:t>edge</a:t>
            </a:r>
            <a:r>
              <a:rPr lang="en-US" dirty="0"/>
              <a:t>(</a:t>
            </a:r>
            <a:r>
              <a:rPr lang="en-US" dirty="0" err="1"/>
              <a:t>lena_sharp</a:t>
            </a:r>
            <a:r>
              <a:rPr lang="en-US" dirty="0"/>
              <a:t>, "canny");</a:t>
            </a:r>
          </a:p>
          <a:p>
            <a:r>
              <a:rPr lang="en-US" dirty="0"/>
              <a:t>subplot(1, 2, 1);</a:t>
            </a:r>
          </a:p>
          <a:p>
            <a:r>
              <a:rPr lang="en-US" dirty="0" err="1">
                <a:solidFill>
                  <a:srgbClr val="FF0000"/>
                </a:solidFill>
              </a:rPr>
              <a:t>imshow</a:t>
            </a:r>
            <a:r>
              <a:rPr lang="en-US" dirty="0"/>
              <a:t>(</a:t>
            </a:r>
            <a:r>
              <a:rPr lang="en-US" dirty="0" err="1"/>
              <a:t>lena_blur</a:t>
            </a:r>
            <a:r>
              <a:rPr lang="en-US" dirty="0"/>
              <a:t>);</a:t>
            </a:r>
          </a:p>
          <a:p>
            <a:r>
              <a:rPr lang="en-US" dirty="0"/>
              <a:t>subplot(1, 2, 2);</a:t>
            </a:r>
          </a:p>
          <a:p>
            <a:r>
              <a:rPr lang="en-US" dirty="0" err="1">
                <a:solidFill>
                  <a:srgbClr val="FF0000"/>
                </a:solidFill>
              </a:rPr>
              <a:t>imshow</a:t>
            </a:r>
            <a:r>
              <a:rPr lang="en-US" dirty="0"/>
              <a:t>(</a:t>
            </a:r>
            <a:r>
              <a:rPr lang="en-US" dirty="0" err="1">
                <a:solidFill>
                  <a:srgbClr val="FF0000"/>
                </a:solidFill>
              </a:rPr>
              <a:t>imfilter</a:t>
            </a:r>
            <a:r>
              <a:rPr lang="en-US" dirty="0"/>
              <a:t>(</a:t>
            </a:r>
            <a:r>
              <a:rPr lang="en-US" dirty="0" err="1"/>
              <a:t>lena_edge</a:t>
            </a:r>
            <a:r>
              <a:rPr lang="en-US" dirty="0"/>
              <a:t> * 1, gaussian));</a:t>
            </a:r>
          </a:p>
        </p:txBody>
      </p:sp>
    </p:spTree>
    <p:extLst>
      <p:ext uri="{BB962C8B-B14F-4D97-AF65-F5344CB8AC3E}">
        <p14:creationId xmlns:p14="http://schemas.microsoft.com/office/powerpoint/2010/main" val="74654208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9489D-F937-4043-8465-CD98A4F95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Obtaining the End points</a:t>
            </a:r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88A03085-3AEE-4F80-9E18-D4773662C4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2355" y="1810199"/>
            <a:ext cx="2503396" cy="4195251"/>
          </a:xfrm>
          <a:prstGeom prst="rect">
            <a:avLst/>
          </a:prstGeom>
        </p:spPr>
      </p:pic>
      <p:pic>
        <p:nvPicPr>
          <p:cNvPr id="8" name="Picture 7" descr="A picture containing object, star, night, dark&#10;&#10;Description automatically generated">
            <a:extLst>
              <a:ext uri="{FF2B5EF4-FFF2-40B4-BE49-F238E27FC236}">
                <a16:creationId xmlns:a16="http://schemas.microsoft.com/office/drawing/2014/main" id="{EEA38046-A839-47BF-BD44-769EF0816E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5429" y="1810198"/>
            <a:ext cx="2503396" cy="4195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69570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E3AF8-28E3-4B2A-8920-57A13EEE9A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octave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D6F206-FF97-4FD0-AFE2-9F949F39BA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lena_edge</a:t>
            </a:r>
            <a:r>
              <a:rPr lang="en-US" dirty="0"/>
              <a:t> = </a:t>
            </a:r>
            <a:r>
              <a:rPr lang="en-US" b="1" dirty="0">
                <a:solidFill>
                  <a:srgbClr val="FF0000"/>
                </a:solidFill>
              </a:rPr>
              <a:t>edge</a:t>
            </a:r>
            <a:r>
              <a:rPr lang="en-US" dirty="0"/>
              <a:t>(</a:t>
            </a:r>
            <a:r>
              <a:rPr lang="en-US" dirty="0" err="1"/>
              <a:t>lena_sharp</a:t>
            </a:r>
            <a:r>
              <a:rPr lang="en-US" dirty="0"/>
              <a:t>, "canny");</a:t>
            </a:r>
          </a:p>
          <a:p>
            <a:r>
              <a:rPr lang="en-US" dirty="0"/>
              <a:t>skeleton = [1 1 1; 1 10 1; 1 1 1];</a:t>
            </a:r>
          </a:p>
          <a:p>
            <a:r>
              <a:rPr lang="en-US" dirty="0" err="1"/>
              <a:t>lena_binary</a:t>
            </a:r>
            <a:r>
              <a:rPr lang="en-US" dirty="0"/>
              <a:t> = </a:t>
            </a:r>
            <a:r>
              <a:rPr lang="en-US" dirty="0" err="1"/>
              <a:t>lena_edge</a:t>
            </a:r>
            <a:r>
              <a:rPr lang="en-US" dirty="0"/>
              <a:t> != 0;</a:t>
            </a:r>
          </a:p>
          <a:p>
            <a:r>
              <a:rPr lang="en-US" dirty="0" err="1"/>
              <a:t>lena_binary</a:t>
            </a:r>
            <a:r>
              <a:rPr lang="en-US" dirty="0"/>
              <a:t> = </a:t>
            </a:r>
            <a:r>
              <a:rPr lang="en-US" b="1" dirty="0">
                <a:solidFill>
                  <a:srgbClr val="FF0000"/>
                </a:solidFill>
              </a:rPr>
              <a:t>uint8</a:t>
            </a:r>
            <a:r>
              <a:rPr lang="en-US" dirty="0"/>
              <a:t>(</a:t>
            </a:r>
            <a:r>
              <a:rPr lang="en-US" dirty="0" err="1"/>
              <a:t>lena_binary</a:t>
            </a:r>
            <a:r>
              <a:rPr lang="en-US" dirty="0"/>
              <a:t>);</a:t>
            </a:r>
          </a:p>
          <a:p>
            <a:r>
              <a:rPr lang="en-US" dirty="0" err="1"/>
              <a:t>lena_dilute</a:t>
            </a:r>
            <a:r>
              <a:rPr lang="en-US" dirty="0"/>
              <a:t> =</a:t>
            </a:r>
            <a:r>
              <a:rPr lang="en-US" dirty="0">
                <a:solidFill>
                  <a:srgbClr val="FF0000"/>
                </a:solidFill>
              </a:rPr>
              <a:t> </a:t>
            </a:r>
            <a:r>
              <a:rPr lang="en-US" b="1" dirty="0" err="1">
                <a:solidFill>
                  <a:srgbClr val="FF0000"/>
                </a:solidFill>
              </a:rPr>
              <a:t>imfilter</a:t>
            </a:r>
            <a:r>
              <a:rPr lang="en-US" dirty="0"/>
              <a:t>(</a:t>
            </a:r>
            <a:r>
              <a:rPr lang="en-US" dirty="0" err="1"/>
              <a:t>lena_binary</a:t>
            </a:r>
            <a:r>
              <a:rPr lang="en-US" dirty="0"/>
              <a:t>, skeleton);</a:t>
            </a:r>
          </a:p>
          <a:p>
            <a:r>
              <a:rPr lang="en-US" dirty="0"/>
              <a:t>point = </a:t>
            </a:r>
            <a:r>
              <a:rPr lang="en-US" dirty="0" err="1"/>
              <a:t>lena_dilute</a:t>
            </a:r>
            <a:r>
              <a:rPr lang="en-US" dirty="0"/>
              <a:t> == 11;</a:t>
            </a:r>
          </a:p>
          <a:p>
            <a:r>
              <a:rPr lang="en-US" dirty="0"/>
              <a:t>point = point * 255;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5376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0785AB3-ED5C-4CAD-B0C7-F8B34DA02D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50" y="0"/>
            <a:ext cx="7429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3747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8C5C3-4AF8-4E2A-8EF8-2A8716273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6153" y="2499741"/>
            <a:ext cx="9720072" cy="1499616"/>
          </a:xfrm>
        </p:spPr>
        <p:txBody>
          <a:bodyPr/>
          <a:lstStyle/>
          <a:p>
            <a:r>
              <a:rPr lang="en-US" dirty="0"/>
              <a:t>Create a statistical model for the coordinates of the end points?</a:t>
            </a:r>
          </a:p>
        </p:txBody>
      </p:sp>
    </p:spTree>
    <p:extLst>
      <p:ext uri="{BB962C8B-B14F-4D97-AF65-F5344CB8AC3E}">
        <p14:creationId xmlns:p14="http://schemas.microsoft.com/office/powerpoint/2010/main" val="227590804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8C5C3-4AF8-4E2A-8EF8-2A8716273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6153" y="2499741"/>
            <a:ext cx="9720072" cy="1499616"/>
          </a:xfrm>
        </p:spPr>
        <p:txBody>
          <a:bodyPr/>
          <a:lstStyle/>
          <a:p>
            <a:r>
              <a:rPr lang="en-US" dirty="0"/>
              <a:t>Combine it with another statistical model for color distribution?</a:t>
            </a:r>
          </a:p>
        </p:txBody>
      </p:sp>
    </p:spTree>
    <p:extLst>
      <p:ext uri="{BB962C8B-B14F-4D97-AF65-F5344CB8AC3E}">
        <p14:creationId xmlns:p14="http://schemas.microsoft.com/office/powerpoint/2010/main" val="79085367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1063F05-99EF-4DA3-B595-4E26670F29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468548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</a:schemeClr>
              </a:gs>
              <a:gs pos="100000">
                <a:schemeClr val="bg1"/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904461-E85A-43E7-AA0B-B7DF596CA6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129" y="585216"/>
            <a:ext cx="3779085" cy="1499616"/>
          </a:xfrm>
          <a:prstGeom prst="rect">
            <a:avLst/>
          </a:prstGeom>
        </p:spPr>
        <p:txBody>
          <a:bodyPr lIns="0" tIns="108000">
            <a:normAutofit/>
          </a:bodyPr>
          <a:lstStyle/>
          <a:p>
            <a:r>
              <a:rPr lang="en-US" sz="5400" b="1" dirty="0">
                <a:solidFill>
                  <a:srgbClr val="FFFFFF"/>
                </a:solidFill>
              </a:rPr>
              <a:t>Thank You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0A835C2-2B9B-4174-AA2C-60A4F1311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D39F4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BDDBE1-00CD-4A90-9BA9-5E79F6C6FD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258" y="2286000"/>
            <a:ext cx="3779085" cy="393192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FFFF"/>
                </a:solidFill>
              </a:rPr>
              <a:t>Email</a:t>
            </a:r>
            <a:br>
              <a:rPr lang="en-US" dirty="0">
                <a:solidFill>
                  <a:srgbClr val="FFFFFF"/>
                </a:solidFill>
              </a:rPr>
            </a:br>
            <a:r>
              <a:rPr lang="en-US" dirty="0" err="1"/>
              <a:t>richard@richardorilla.website</a:t>
            </a:r>
            <a:endParaRPr lang="en-US" dirty="0"/>
          </a:p>
          <a:p>
            <a:endParaRPr lang="en-US" b="1" dirty="0">
              <a:solidFill>
                <a:srgbClr val="FFFFFF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FFFFFF"/>
                </a:solidFill>
              </a:rPr>
              <a:t> Offline Copy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FFFFFF"/>
                </a:solidFill>
              </a:rPr>
              <a:t> http://www.richardorilla.website/copy/usep-presentation-image-intro.pptx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US" dirty="0">
              <a:solidFill>
                <a:srgbClr val="FFFFFF"/>
              </a:solidFill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>
                <a:solidFill>
                  <a:srgbClr val="FFFFFF"/>
                </a:solidFill>
              </a:rPr>
              <a:t>http://www.richardorilla.website/copy/usep-presentation-image-intro.odp</a:t>
            </a:r>
          </a:p>
          <a:p>
            <a:pPr marL="0" indent="0">
              <a:buNone/>
            </a:pPr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B88093-7048-42AA-9AFC-B007B4E79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5468548" y="0"/>
            <a:ext cx="6723452" cy="6857999"/>
          </a:xfrm>
          <a:prstGeom prst="rect">
            <a:avLst/>
          </a:prstGeom>
        </p:spPr>
      </p:pic>
      <p:pic>
        <p:nvPicPr>
          <p:cNvPr id="7" name="Graphic 6" descr="Envelope">
            <a:extLst>
              <a:ext uri="{FF2B5EF4-FFF2-40B4-BE49-F238E27FC236}">
                <a16:creationId xmlns:a16="http://schemas.microsoft.com/office/drawing/2014/main" id="{1BCFD98B-5534-433A-A8E6-4DE2A04C391B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24129" y="2286000"/>
            <a:ext cx="360000" cy="360000"/>
          </a:xfrm>
          <a:prstGeom prst="rect">
            <a:avLst/>
          </a:prstGeom>
        </p:spPr>
      </p:pic>
      <p:sp>
        <p:nvSpPr>
          <p:cNvPr id="4" name="Action Button: Document 3">
            <a:hlinkClick r:id="" action="ppaction://noaction" highlightClick="1"/>
            <a:extLst>
              <a:ext uri="{FF2B5EF4-FFF2-40B4-BE49-F238E27FC236}">
                <a16:creationId xmlns:a16="http://schemas.microsoft.com/office/drawing/2014/main" id="{F421D79F-C6E7-4677-BBDF-6F18F9ACD4AC}"/>
              </a:ext>
            </a:extLst>
          </p:cNvPr>
          <p:cNvSpPr/>
          <p:nvPr/>
        </p:nvSpPr>
        <p:spPr>
          <a:xfrm>
            <a:off x="1063686" y="3429000"/>
            <a:ext cx="280886" cy="360000"/>
          </a:xfrm>
          <a:prstGeom prst="actionButtonDocument">
            <a:avLst/>
          </a:prstGeom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044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D4D80-AFD1-411C-BDA4-13A0EE679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MATRIX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006FB-FBC1-4027-B53D-3F94F80C5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8" y="2286000"/>
            <a:ext cx="9720073" cy="1499616"/>
          </a:xfrm>
        </p:spPr>
        <p:txBody>
          <a:bodyPr>
            <a:normAutofit/>
          </a:bodyPr>
          <a:lstStyle/>
          <a:p>
            <a:r>
              <a:rPr lang="en-US" sz="4000" dirty="0"/>
              <a:t>A rectangular array of numbers, symbols or expressions arranged in rows and columns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DA7714-A82A-4F48-BE15-29D450A51675}"/>
                  </a:ext>
                </a:extLst>
              </p:cNvPr>
              <p:cNvSpPr txBox="1"/>
              <p:nvPr/>
            </p:nvSpPr>
            <p:spPr>
              <a:xfrm>
                <a:off x="1189759" y="3986784"/>
                <a:ext cx="1814599" cy="14650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  <m:m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</m:m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EADA7714-A82A-4F48-BE15-29D450A516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759" y="3986784"/>
                <a:ext cx="1814599" cy="146501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4828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5F1AD-97A5-4D29-9F08-D32AE874F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What is A DIGITAL 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287D0-C975-470C-9649-E91316E3B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There is a relationship between digital images and matrices. Digital images to a computer is presented by pixels matrix.</a:t>
            </a:r>
          </a:p>
          <a:p>
            <a:r>
              <a:rPr lang="en-US" sz="2800" dirty="0"/>
              <a:t>A grayscale digital image is a matrix whose element consists of a whole number which has a value between 0 to 255</a:t>
            </a:r>
          </a:p>
          <a:p>
            <a:r>
              <a:rPr lang="en-US" sz="2800" dirty="0"/>
              <a:t>On the other hand, colored digital image are represented by a number of matrices depending on the color model chosen.</a:t>
            </a:r>
          </a:p>
          <a:p>
            <a:r>
              <a:rPr lang="en-US" sz="2800" dirty="0"/>
              <a:t> Additive</a:t>
            </a:r>
          </a:p>
          <a:p>
            <a:pPr lvl="1"/>
            <a:r>
              <a:rPr lang="en-US" sz="2400" dirty="0"/>
              <a:t>RGB Model requires three matrices, representing each color channel (red, green, blue)</a:t>
            </a:r>
          </a:p>
          <a:p>
            <a:pPr marL="128016" lvl="1" indent="0">
              <a:buNone/>
            </a:pPr>
            <a:r>
              <a:rPr lang="en-US" sz="2400" dirty="0"/>
              <a:t>Subtractive</a:t>
            </a:r>
          </a:p>
          <a:p>
            <a:pPr lvl="1"/>
            <a:r>
              <a:rPr lang="en-US" sz="2400" dirty="0"/>
              <a:t>CMYK Model requires four matrices, representing Cyan, Magenta, Yellow and Key (Black)</a:t>
            </a:r>
          </a:p>
        </p:txBody>
      </p:sp>
    </p:spTree>
    <p:extLst>
      <p:ext uri="{BB962C8B-B14F-4D97-AF65-F5344CB8AC3E}">
        <p14:creationId xmlns:p14="http://schemas.microsoft.com/office/powerpoint/2010/main" val="15200905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05F1AD-97A5-4D29-9F08-D32AE874F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/>
              <a:t>What is A DIGITAL IMAGE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2287D0-C975-470C-9649-E91316E3BA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800" dirty="0"/>
              <a:t>There is a relationship between digital images and matrices. Digital images to a computer is presented by pixels matrix.</a:t>
            </a:r>
          </a:p>
          <a:p>
            <a:r>
              <a:rPr lang="en-US" sz="2800" dirty="0"/>
              <a:t>A grayscale digital image is a matrix whose element consists of a whole number which has a value between 0 to 255</a:t>
            </a:r>
          </a:p>
          <a:p>
            <a:r>
              <a:rPr lang="en-US" sz="2800" dirty="0"/>
              <a:t>On the other hand, colored digital image are represented by a number of matrices depending on the color model chosen.</a:t>
            </a:r>
          </a:p>
          <a:p>
            <a:r>
              <a:rPr lang="en-US" sz="2800" dirty="0"/>
              <a:t> Additive</a:t>
            </a:r>
          </a:p>
          <a:p>
            <a:pPr lvl="1"/>
            <a:r>
              <a:rPr lang="en-US" sz="2400" dirty="0"/>
              <a:t>RGB Model requires three matrices, representing each color channel (red, green, blue)</a:t>
            </a:r>
          </a:p>
          <a:p>
            <a:pPr marL="128016" lvl="1" indent="0">
              <a:buNone/>
            </a:pPr>
            <a:r>
              <a:rPr lang="en-US" sz="2400" dirty="0"/>
              <a:t>Subtractive</a:t>
            </a:r>
          </a:p>
          <a:p>
            <a:pPr lvl="1"/>
            <a:r>
              <a:rPr lang="en-US" sz="2400" dirty="0"/>
              <a:t>CMYK Model requires four matrices, representing Cyan, Magenta, Yellow and Key (Black)</a:t>
            </a:r>
          </a:p>
        </p:txBody>
      </p:sp>
      <p:pic>
        <p:nvPicPr>
          <p:cNvPr id="5" name="Picture 4" descr="RGB Color Model">
            <a:extLst>
              <a:ext uri="{FF2B5EF4-FFF2-40B4-BE49-F238E27FC236}">
                <a16:creationId xmlns:a16="http://schemas.microsoft.com/office/drawing/2014/main" id="{5019C6EB-A1CC-48A9-BBF3-2E350798F8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6277" y="490914"/>
            <a:ext cx="3998844" cy="3958656"/>
          </a:xfrm>
          <a:prstGeom prst="rect">
            <a:avLst/>
          </a:prstGeom>
        </p:spPr>
      </p:pic>
      <p:pic>
        <p:nvPicPr>
          <p:cNvPr id="7" name="Picture 6" descr="A close up of graphics&#10;&#10;Description automatically generated">
            <a:extLst>
              <a:ext uri="{FF2B5EF4-FFF2-40B4-BE49-F238E27FC236}">
                <a16:creationId xmlns:a16="http://schemas.microsoft.com/office/drawing/2014/main" id="{82C96C06-CBBD-4E37-AA8B-DFEBE4049B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938" y="488428"/>
            <a:ext cx="3853592" cy="3942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669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7D377-A74D-44B0-B5E5-700E19C98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B0851D-8D53-48AF-A27D-DE918879AF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Extraction of meaningful information from images, mainly digital images through the means of digital processing techniques.</a:t>
            </a:r>
          </a:p>
          <a:p>
            <a:r>
              <a:rPr lang="en-US" sz="3200" dirty="0"/>
              <a:t>Digital image processing is a field in Computer Science and a subcategory of Digital Signal Processing (DSP)</a:t>
            </a:r>
          </a:p>
        </p:txBody>
      </p:sp>
    </p:spTree>
    <p:extLst>
      <p:ext uri="{BB962C8B-B14F-4D97-AF65-F5344CB8AC3E}">
        <p14:creationId xmlns:p14="http://schemas.microsoft.com/office/powerpoint/2010/main" val="34587073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89549367_Retail Integral design_SL_V1.potx" id="{FB36AE87-C73F-4294-9F09-01F455F4CE76}" vid="{E6A04DB2-B929-4038-A111-8E348968420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EE2480EB-55C4-4C24-B5FD-B95B7B99C60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F6B0913-D4BB-427F-9A3C-58E430AB6A5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E0C1243-C9FF-4461-B21D-DC7A9A834A30}">
  <ds:schemaRefs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dcmitype/"/>
    <ds:schemaRef ds:uri="71af3243-3dd4-4a8d-8c0d-dd76da1f02a5"/>
    <ds:schemaRef ds:uri="http://www.w3.org/XML/1998/namespace"/>
    <ds:schemaRef ds:uri="http://schemas.openxmlformats.org/package/2006/metadata/core-properties"/>
    <ds:schemaRef ds:uri="16c05727-aa75-4e4a-9b5f-8a80a1165891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2209</Words>
  <Application>Microsoft Office PowerPoint</Application>
  <PresentationFormat>Widescreen</PresentationFormat>
  <Paragraphs>953</Paragraphs>
  <Slides>52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9" baseType="lpstr">
      <vt:lpstr>Calibri</vt:lpstr>
      <vt:lpstr>Cambria Math</vt:lpstr>
      <vt:lpstr>Consolas</vt:lpstr>
      <vt:lpstr>Tw Cen MT</vt:lpstr>
      <vt:lpstr>Tw Cen MT Condensed</vt:lpstr>
      <vt:lpstr>Wingdings 3</vt:lpstr>
      <vt:lpstr>Integral</vt:lpstr>
      <vt:lpstr>Introduction To Image Comparison </vt:lpstr>
      <vt:lpstr>PowerPoint Presentation</vt:lpstr>
      <vt:lpstr>PowerPoint Presentation</vt:lpstr>
      <vt:lpstr>PowerPoint Presentation</vt:lpstr>
      <vt:lpstr>PowerPoint Presentation</vt:lpstr>
      <vt:lpstr>MATRIX</vt:lpstr>
      <vt:lpstr>What is A DIGITAL IMAGE</vt:lpstr>
      <vt:lpstr>What is A DIGITAL IMAGE</vt:lpstr>
      <vt:lpstr>Image Analysis</vt:lpstr>
      <vt:lpstr>A little depth explanation of how it is possible</vt:lpstr>
      <vt:lpstr>PowerPoint Presentation</vt:lpstr>
      <vt:lpstr>Color Spaces</vt:lpstr>
      <vt:lpstr>RGB Example (6x8)</vt:lpstr>
      <vt:lpstr>CMYK Example (6x8)</vt:lpstr>
      <vt:lpstr>CMYK Example (6x8)</vt:lpstr>
      <vt:lpstr>Color Spaces</vt:lpstr>
      <vt:lpstr>Color Spaces</vt:lpstr>
      <vt:lpstr>Skin Extraction</vt:lpstr>
      <vt:lpstr>Example (Extracting “Skin” Color) RGB</vt:lpstr>
      <vt:lpstr>PowerPoint Presentation</vt:lpstr>
      <vt:lpstr>Example (Extracting “Skin” Color) CIE U’V’ (SLOPPY VERSION)</vt:lpstr>
      <vt:lpstr>PowerPoint Presentation</vt:lpstr>
      <vt:lpstr>Sample code in Octave</vt:lpstr>
      <vt:lpstr>Histograms</vt:lpstr>
      <vt:lpstr>RGB Example (6x8)</vt:lpstr>
      <vt:lpstr>Histograms</vt:lpstr>
      <vt:lpstr>Histogram Intersection</vt:lpstr>
      <vt:lpstr>Histograms</vt:lpstr>
      <vt:lpstr>Histograms</vt:lpstr>
      <vt:lpstr>Problem with histograms</vt:lpstr>
      <vt:lpstr>Problem with histograms</vt:lpstr>
      <vt:lpstr>Sample Similar Code</vt:lpstr>
      <vt:lpstr>Kernel</vt:lpstr>
      <vt:lpstr>Convolution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Convolution In DEMO</vt:lpstr>
      <vt:lpstr>Convolution In DEMO</vt:lpstr>
      <vt:lpstr>Why does this matter?</vt:lpstr>
      <vt:lpstr>Why does this matter?</vt:lpstr>
      <vt:lpstr>Why does this matter?</vt:lpstr>
      <vt:lpstr>Sample Octave Code</vt:lpstr>
      <vt:lpstr>Obtaining the End points</vt:lpstr>
      <vt:lpstr>Sample octave code</vt:lpstr>
      <vt:lpstr>Create a statistical model for the coordinates of the end points?</vt:lpstr>
      <vt:lpstr>Combine it with another statistical model for color distribution?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2019-10-10T23:25:57Z</dcterms:created>
  <dcterms:modified xsi:type="dcterms:W3CDTF">2019-10-12T01:31:07Z</dcterms:modified>
</cp:coreProperties>
</file>